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4" r:id="rId1"/>
  </p:sldMasterIdLst>
  <p:notesMasterIdLst>
    <p:notesMasterId r:id="rId17"/>
  </p:notesMasterIdLst>
  <p:sldIdLst>
    <p:sldId id="258" r:id="rId2"/>
    <p:sldId id="259" r:id="rId3"/>
    <p:sldId id="260" r:id="rId4"/>
    <p:sldId id="278" r:id="rId5"/>
    <p:sldId id="261" r:id="rId6"/>
    <p:sldId id="276" r:id="rId7"/>
    <p:sldId id="267" r:id="rId8"/>
    <p:sldId id="279" r:id="rId9"/>
    <p:sldId id="277" r:id="rId10"/>
    <p:sldId id="262" r:id="rId11"/>
    <p:sldId id="266" r:id="rId12"/>
    <p:sldId id="273" r:id="rId13"/>
    <p:sldId id="269" r:id="rId14"/>
    <p:sldId id="271" r:id="rId15"/>
    <p:sldId id="272"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varScale="1">
        <p:scale>
          <a:sx n="69" d="100"/>
          <a:sy n="69" d="100"/>
        </p:scale>
        <p:origin x="-13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layout/>
    </c:title>
    <c:plotArea>
      <c:layout/>
      <c:lineChart>
        <c:grouping val="standard"/>
        <c:ser>
          <c:idx val="0"/>
          <c:order val="0"/>
          <c:tx>
            <c:strRef>
              <c:f>Sheet1!$B$1</c:f>
              <c:strCache>
                <c:ptCount val="1"/>
                <c:pt idx="0">
                  <c:v>Spinning Production (Kgs)</c:v>
                </c:pt>
              </c:strCache>
            </c:strRef>
          </c:tx>
          <c:cat>
            <c:numRef>
              <c:f>Sheet1!$A$2:$A$6</c:f>
              <c:numCache>
                <c:formatCode>General</c:formatCode>
                <c:ptCount val="5"/>
                <c:pt idx="0">
                  <c:v>2016</c:v>
                </c:pt>
                <c:pt idx="1">
                  <c:v>2017</c:v>
                </c:pt>
                <c:pt idx="2">
                  <c:v>2018</c:v>
                </c:pt>
                <c:pt idx="3">
                  <c:v>2019</c:v>
                </c:pt>
                <c:pt idx="4">
                  <c:v>2020</c:v>
                </c:pt>
              </c:numCache>
            </c:numRef>
          </c:cat>
          <c:val>
            <c:numRef>
              <c:f>Sheet1!$B$2:$B$6</c:f>
              <c:numCache>
                <c:formatCode>_(* #,##0_);_(* \(#,##0\);_(* "-"??_);_(@_)</c:formatCode>
                <c:ptCount val="5"/>
                <c:pt idx="0">
                  <c:v>19819377</c:v>
                </c:pt>
                <c:pt idx="1">
                  <c:v>17314660</c:v>
                </c:pt>
                <c:pt idx="2">
                  <c:v>26920308</c:v>
                </c:pt>
                <c:pt idx="3">
                  <c:v>31187853</c:v>
                </c:pt>
                <c:pt idx="4">
                  <c:v>12851321</c:v>
                </c:pt>
              </c:numCache>
            </c:numRef>
          </c:val>
        </c:ser>
        <c:marker val="1"/>
        <c:axId val="107383424"/>
        <c:axId val="107389312"/>
      </c:lineChart>
      <c:catAx>
        <c:axId val="107383424"/>
        <c:scaling>
          <c:orientation val="minMax"/>
        </c:scaling>
        <c:axPos val="b"/>
        <c:numFmt formatCode="General" sourceLinked="1"/>
        <c:tickLblPos val="nextTo"/>
        <c:crossAx val="107389312"/>
        <c:crosses val="autoZero"/>
        <c:auto val="1"/>
        <c:lblAlgn val="ctr"/>
        <c:lblOffset val="100"/>
      </c:catAx>
      <c:valAx>
        <c:axId val="107389312"/>
        <c:scaling>
          <c:orientation val="minMax"/>
        </c:scaling>
        <c:axPos val="l"/>
        <c:majorGridlines/>
        <c:numFmt formatCode="_(* #,##0_);_(* \(#,##0\);_(* &quot;-&quot;??_);_(@_)" sourceLinked="1"/>
        <c:tickLblPos val="nextTo"/>
        <c:crossAx val="107383424"/>
        <c:crosses val="autoZero"/>
        <c:crossBetween val="between"/>
      </c:valAx>
    </c:plotArea>
    <c:plotVisOnly val="1"/>
  </c:chart>
  <c:spPr>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c:spPr>
  <c:txPr>
    <a:bodyPr/>
    <a:lstStyle/>
    <a:p>
      <a:pPr>
        <a:defRPr>
          <a:solidFill>
            <a:schemeClr val="dk1"/>
          </a:solidFill>
          <a:latin typeface="+mn-lt"/>
          <a:ea typeface="+mn-ea"/>
          <a:cs typeface="+mn-cs"/>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style val="43"/>
  <c:chart>
    <c:title>
      <c:layout/>
    </c:title>
    <c:plotArea>
      <c:layout/>
      <c:barChart>
        <c:barDir val="col"/>
        <c:grouping val="clustered"/>
        <c:ser>
          <c:idx val="0"/>
          <c:order val="0"/>
          <c:tx>
            <c:strRef>
              <c:f>Sheet1!$B$1</c:f>
              <c:strCache>
                <c:ptCount val="1"/>
                <c:pt idx="0">
                  <c:v>No. of Employees</c:v>
                </c:pt>
              </c:strCache>
            </c:strRef>
          </c:tx>
          <c:cat>
            <c:numRef>
              <c:f>Sheet1!$A$2:$A$6</c:f>
              <c:numCache>
                <c:formatCode>General</c:formatCode>
                <c:ptCount val="5"/>
                <c:pt idx="0">
                  <c:v>2016</c:v>
                </c:pt>
                <c:pt idx="1">
                  <c:v>2017</c:v>
                </c:pt>
                <c:pt idx="2">
                  <c:v>2018</c:v>
                </c:pt>
                <c:pt idx="3">
                  <c:v>2019</c:v>
                </c:pt>
                <c:pt idx="4">
                  <c:v>2020</c:v>
                </c:pt>
              </c:numCache>
            </c:numRef>
          </c:cat>
          <c:val>
            <c:numRef>
              <c:f>Sheet1!$B$2:$B$6</c:f>
              <c:numCache>
                <c:formatCode>General</c:formatCode>
                <c:ptCount val="5"/>
                <c:pt idx="0">
                  <c:v>1957</c:v>
                </c:pt>
                <c:pt idx="1">
                  <c:v>1713</c:v>
                </c:pt>
                <c:pt idx="2">
                  <c:v>1963</c:v>
                </c:pt>
                <c:pt idx="3">
                  <c:v>1990</c:v>
                </c:pt>
                <c:pt idx="4">
                  <c:v>1224</c:v>
                </c:pt>
              </c:numCache>
            </c:numRef>
          </c:val>
        </c:ser>
        <c:axId val="117506048"/>
        <c:axId val="117507584"/>
      </c:barChart>
      <c:catAx>
        <c:axId val="117506048"/>
        <c:scaling>
          <c:orientation val="minMax"/>
        </c:scaling>
        <c:axPos val="b"/>
        <c:numFmt formatCode="General" sourceLinked="1"/>
        <c:tickLblPos val="nextTo"/>
        <c:crossAx val="117507584"/>
        <c:crosses val="autoZero"/>
        <c:auto val="1"/>
        <c:lblAlgn val="ctr"/>
        <c:lblOffset val="100"/>
      </c:catAx>
      <c:valAx>
        <c:axId val="117507584"/>
        <c:scaling>
          <c:orientation val="minMax"/>
        </c:scaling>
        <c:axPos val="l"/>
        <c:majorGridlines/>
        <c:numFmt formatCode="General" sourceLinked="1"/>
        <c:tickLblPos val="nextTo"/>
        <c:crossAx val="117506048"/>
        <c:crosses val="autoZero"/>
        <c:crossBetween val="between"/>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style val="31"/>
  <c:chart>
    <c:title>
      <c:layout/>
    </c:title>
    <c:plotArea>
      <c:layout/>
      <c:lineChart>
        <c:grouping val="standard"/>
        <c:ser>
          <c:idx val="0"/>
          <c:order val="0"/>
          <c:tx>
            <c:strRef>
              <c:f>Sheet1!$B$1</c:f>
              <c:strCache>
                <c:ptCount val="1"/>
                <c:pt idx="0">
                  <c:v>Share Price (Rs.)</c:v>
                </c:pt>
              </c:strCache>
            </c:strRef>
          </c:tx>
          <c:cat>
            <c:strRef>
              <c:f>Sheet1!$A$2:$A$7</c:f>
              <c:strCache>
                <c:ptCount val="6"/>
                <c:pt idx="0">
                  <c:v>2016</c:v>
                </c:pt>
                <c:pt idx="1">
                  <c:v>2017</c:v>
                </c:pt>
                <c:pt idx="2">
                  <c:v>2018</c:v>
                </c:pt>
                <c:pt idx="3">
                  <c:v>2019</c:v>
                </c:pt>
                <c:pt idx="4">
                  <c:v>2020</c:v>
                </c:pt>
                <c:pt idx="5">
                  <c:v>To-date</c:v>
                </c:pt>
              </c:strCache>
            </c:strRef>
          </c:cat>
          <c:val>
            <c:numRef>
              <c:f>Sheet1!$B$2:$B$7</c:f>
              <c:numCache>
                <c:formatCode>_(* #,##0.00_);_(* \(#,##0.00\);_(* "-"??_);_(@_)</c:formatCode>
                <c:ptCount val="6"/>
                <c:pt idx="0">
                  <c:v>5.47</c:v>
                </c:pt>
                <c:pt idx="1">
                  <c:v>4.8</c:v>
                </c:pt>
                <c:pt idx="2">
                  <c:v>2.92</c:v>
                </c:pt>
                <c:pt idx="3">
                  <c:v>1.2</c:v>
                </c:pt>
                <c:pt idx="4">
                  <c:v>1.6</c:v>
                </c:pt>
                <c:pt idx="5">
                  <c:v>4</c:v>
                </c:pt>
              </c:numCache>
            </c:numRef>
          </c:val>
        </c:ser>
        <c:marker val="1"/>
        <c:axId val="117552256"/>
        <c:axId val="117553792"/>
      </c:lineChart>
      <c:catAx>
        <c:axId val="117552256"/>
        <c:scaling>
          <c:orientation val="minMax"/>
        </c:scaling>
        <c:axPos val="b"/>
        <c:numFmt formatCode="General" sourceLinked="1"/>
        <c:tickLblPos val="nextTo"/>
        <c:crossAx val="117553792"/>
        <c:crosses val="autoZero"/>
        <c:auto val="1"/>
        <c:lblAlgn val="ctr"/>
        <c:lblOffset val="100"/>
      </c:catAx>
      <c:valAx>
        <c:axId val="117553792"/>
        <c:scaling>
          <c:orientation val="minMax"/>
        </c:scaling>
        <c:axPos val="l"/>
        <c:majorGridlines/>
        <c:numFmt formatCode="_(* #,##0.00_);_(* \(#,##0.00\);_(* &quot;-&quot;??_);_(@_)" sourceLinked="1"/>
        <c:tickLblPos val="nextTo"/>
        <c:crossAx val="117552256"/>
        <c:crosses val="autoZero"/>
        <c:crossBetween val="between"/>
      </c:valAx>
    </c:plotArea>
    <c:plotVisOnly val="1"/>
  </c:chart>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A471D895-5390-42B3-BC6A-4FCA08CB19F4}" type="datetimeFigureOut">
              <a:rPr lang="en-US" smtClean="0"/>
              <a:pPr/>
              <a:t>12/30/2020</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613A9CE6-86A0-4E8D-B87F-80C7E933552D}" type="slidenum">
              <a:rPr lang="en-US" smtClean="0"/>
              <a:pPr/>
              <a:t>‹#›</a:t>
            </a:fld>
            <a:endParaRPr lang="en-US" dirty="0"/>
          </a:p>
        </p:txBody>
      </p:sp>
    </p:spTree>
    <p:extLst>
      <p:ext uri="{BB962C8B-B14F-4D97-AF65-F5344CB8AC3E}">
        <p14:creationId xmlns="" xmlns:p14="http://schemas.microsoft.com/office/powerpoint/2010/main" val="4188795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3A9CE6-86A0-4E8D-B87F-80C7E933552D}" type="slidenum">
              <a:rPr lang="en-US" smtClean="0"/>
              <a:pPr/>
              <a:t>11</a:t>
            </a:fld>
            <a:endParaRPr lang="en-US" dirty="0"/>
          </a:p>
        </p:txBody>
      </p:sp>
    </p:spTree>
    <p:extLst>
      <p:ext uri="{BB962C8B-B14F-4D97-AF65-F5344CB8AC3E}">
        <p14:creationId xmlns="" xmlns:p14="http://schemas.microsoft.com/office/powerpoint/2010/main" val="10673394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A6D0239-AAA3-4D7B-87F9-8F1F37FBA33A}" type="datetimeFigureOut">
              <a:rPr lang="en-US" smtClean="0"/>
              <a:pPr/>
              <a:t>12/30/2020</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8BB68C1-C865-4A26-9E8C-135FA9B1BB4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randomBa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6D0239-AAA3-4D7B-87F9-8F1F37FBA33A}" type="datetimeFigureOut">
              <a:rPr lang="en-US" smtClean="0"/>
              <a:pPr/>
              <a:t>12/30/2020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A6D0239-AAA3-4D7B-87F9-8F1F37FBA33A}" type="datetimeFigureOut">
              <a:rPr lang="en-US" smtClean="0"/>
              <a:pPr/>
              <a:t>12/30/2020</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6D0239-AAA3-4D7B-87F9-8F1F37FBA33A}" type="datetimeFigureOut">
              <a:rPr lang="en-US" smtClean="0"/>
              <a:pPr/>
              <a:t>12/30/2020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A6D0239-AAA3-4D7B-87F9-8F1F37FBA33A}" type="datetimeFigureOut">
              <a:rPr lang="en-US" smtClean="0"/>
              <a:pPr/>
              <a:t>12/30/2020</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8BB68C1-C865-4A26-9E8C-135FA9B1BB4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randomBa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6D0239-AAA3-4D7B-87F9-8F1F37FBA33A}" type="datetimeFigureOut">
              <a:rPr lang="en-US" smtClean="0"/>
              <a:pPr/>
              <a:t>12/30/2020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A6D0239-AAA3-4D7B-87F9-8F1F37FBA33A}" type="datetimeFigureOut">
              <a:rPr lang="en-US" smtClean="0"/>
              <a:pPr/>
              <a:t>12/30/2020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A6D0239-AAA3-4D7B-87F9-8F1F37FBA33A}" type="datetimeFigureOut">
              <a:rPr lang="en-US" smtClean="0"/>
              <a:pPr/>
              <a:t>12/30/2020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A6D0239-AAA3-4D7B-87F9-8F1F37FBA33A}" type="datetimeFigureOut">
              <a:rPr lang="en-US" smtClean="0"/>
              <a:pPr/>
              <a:t>12/30/2020</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6D0239-AAA3-4D7B-87F9-8F1F37FBA33A}" type="datetimeFigureOut">
              <a:rPr lang="en-US" smtClean="0"/>
              <a:pPr/>
              <a:t>12/30/2020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A6D0239-AAA3-4D7B-87F9-8F1F37FBA33A}" type="datetimeFigureOut">
              <a:rPr lang="en-US" smtClean="0"/>
              <a:pPr/>
              <a:t>12/30/2020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8BB68C1-C865-4A26-9E8C-135FA9B1BB4E}"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p:randomBa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A6D0239-AAA3-4D7B-87F9-8F1F37FBA33A}" type="datetimeFigureOut">
              <a:rPr lang="en-US" smtClean="0"/>
              <a:pPr/>
              <a:t>12/30/2020</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8BB68C1-C865-4A26-9E8C-135FA9B1BB4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p:transition>
    <p:randomBar/>
  </p:transition>
  <p:timing>
    <p:tnLst>
      <p:par>
        <p:cTn id="1" dur="indefinite" restart="never" nodeType="tmRoot"/>
      </p:par>
    </p:tnLst>
  </p:timing>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package" Target="../embeddings/Microsoft_Office_Excel_Worksheet4.xlsx"/></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533400"/>
            <a:ext cx="5943600" cy="1323439"/>
          </a:xfrm>
          <a:prstGeom prst="rect">
            <a:avLst/>
          </a:prstGeom>
        </p:spPr>
        <p:txBody>
          <a:bodyPr wrap="square">
            <a:spAutoFit/>
          </a:bodyPr>
          <a:lstStyle/>
          <a:p>
            <a:pPr algn="ctr"/>
            <a:r>
              <a:rPr lang="en-US" sz="4000" b="1" u="sng" dirty="0" smtClean="0">
                <a:latin typeface="Cambria" pitchFamily="18" charset="0"/>
                <a:cs typeface="Calibri" pitchFamily="34" charset="0"/>
              </a:rPr>
              <a:t>KOHINOOR SPINNING MILLS LIMITED</a:t>
            </a:r>
            <a:endParaRPr lang="en-US" sz="4000" u="sng" dirty="0">
              <a:latin typeface="Cambria" pitchFamily="18" charset="0"/>
              <a:cs typeface="Calibri" pitchFamily="34" charset="0"/>
            </a:endParaRPr>
          </a:p>
        </p:txBody>
      </p:sp>
      <p:sp>
        <p:nvSpPr>
          <p:cNvPr id="6" name="Subtitle 2"/>
          <p:cNvSpPr>
            <a:spLocks noGrp="1"/>
          </p:cNvSpPr>
          <p:nvPr/>
        </p:nvSpPr>
        <p:spPr>
          <a:xfrm>
            <a:off x="936009" y="2133600"/>
            <a:ext cx="7217391" cy="2590800"/>
          </a:xfrm>
          <a:prstGeom prst="rect">
            <a:avLst/>
          </a:prstGeom>
          <a:ln/>
        </p:spPr>
        <p:style>
          <a:lnRef idx="1">
            <a:schemeClr val="accent1"/>
          </a:lnRef>
          <a:fillRef idx="3">
            <a:schemeClr val="accent1"/>
          </a:fillRef>
          <a:effectRef idx="2">
            <a:schemeClr val="accent1"/>
          </a:effectRef>
          <a:fontRef idx="minor">
            <a:schemeClr val="lt1"/>
          </a:fontRef>
        </p:style>
        <p:txBody>
          <a:bodyPr vert="horz" wrap="square" lIns="45720" rIns="4572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4000" b="1" dirty="0" smtClean="0">
              <a:solidFill>
                <a:schemeClr val="bg1"/>
              </a:solidFill>
              <a:latin typeface="Cambria" pitchFamily="18" charset="0"/>
            </a:endParaRPr>
          </a:p>
          <a:p>
            <a:pPr algn="ctr"/>
            <a:r>
              <a:rPr lang="en-US" sz="4000" b="1" dirty="0" smtClean="0">
                <a:solidFill>
                  <a:schemeClr val="bg1"/>
                </a:solidFill>
                <a:latin typeface="Cambria" pitchFamily="18" charset="0"/>
              </a:rPr>
              <a:t>Corporate Briefing Session</a:t>
            </a:r>
          </a:p>
          <a:p>
            <a:pPr algn="ctr"/>
            <a:r>
              <a:rPr lang="en-US" sz="2800" b="1" dirty="0" smtClean="0">
                <a:solidFill>
                  <a:schemeClr val="bg1"/>
                </a:solidFill>
                <a:latin typeface="Cambria" pitchFamily="18" charset="0"/>
              </a:rPr>
              <a:t>For </a:t>
            </a:r>
            <a:r>
              <a:rPr lang="en-US" sz="2800" b="1" dirty="0">
                <a:solidFill>
                  <a:schemeClr val="bg1"/>
                </a:solidFill>
                <a:latin typeface="Cambria" pitchFamily="18" charset="0"/>
              </a:rPr>
              <a:t>the </a:t>
            </a:r>
            <a:r>
              <a:rPr lang="en-US" sz="2800" b="1" dirty="0" smtClean="0">
                <a:solidFill>
                  <a:schemeClr val="bg1"/>
                </a:solidFill>
                <a:latin typeface="Cambria" pitchFamily="18" charset="0"/>
              </a:rPr>
              <a:t>Year Ended</a:t>
            </a:r>
          </a:p>
          <a:p>
            <a:pPr algn="ctr"/>
            <a:r>
              <a:rPr lang="en-US" sz="2800" b="1" dirty="0" smtClean="0">
                <a:solidFill>
                  <a:schemeClr val="bg1"/>
                </a:solidFill>
                <a:latin typeface="Cambria" pitchFamily="18" charset="0"/>
              </a:rPr>
              <a:t>June 30, </a:t>
            </a:r>
            <a:r>
              <a:rPr lang="en-US" sz="2800" b="1" dirty="0" smtClean="0">
                <a:solidFill>
                  <a:schemeClr val="bg1"/>
                </a:solidFill>
                <a:latin typeface="Cambria" pitchFamily="18" charset="0"/>
              </a:rPr>
              <a:t>2020</a:t>
            </a:r>
            <a:endParaRPr lang="en-US" sz="2800" dirty="0">
              <a:solidFill>
                <a:schemeClr val="bg1"/>
              </a:solidFill>
              <a:latin typeface="Cambria" pitchFamily="18" charset="0"/>
            </a:endParaRPr>
          </a:p>
          <a:p>
            <a:pPr algn="ctr"/>
            <a:endParaRPr lang="en-US" sz="2800" dirty="0">
              <a:latin typeface="Cambria" pitchFamily="18" charset="0"/>
            </a:endParaRPr>
          </a:p>
        </p:txBody>
      </p:sp>
    </p:spTree>
  </p:cSld>
  <p:clrMapOvr>
    <a:masterClrMapping/>
  </p:clrMapOvr>
  <p:transition spd="slow">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219200" y="2438400"/>
            <a:ext cx="2194560" cy="822960"/>
            <a:chOff x="0" y="0"/>
            <a:chExt cx="2299608" cy="990600"/>
          </a:xfrm>
        </p:grpSpPr>
        <p:sp>
          <p:nvSpPr>
            <p:cNvPr id="20" name="Diagonal Stripe 19"/>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21" name="Round Diagonal Corner Rectangle 20"/>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1,663</a:t>
              </a:r>
              <a:endParaRPr lang="en-US" sz="2400" dirty="0"/>
            </a:p>
          </p:txBody>
        </p:sp>
        <p:sp>
          <p:nvSpPr>
            <p:cNvPr id="22" name="Round Diagonal Corner Rectangle 21"/>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dirty="0" smtClean="0"/>
                <a:t>4,260</a:t>
              </a:r>
              <a:endParaRPr lang="en-US" sz="1800" b="1" i="0" u="none" strike="noStrike" dirty="0">
                <a:solidFill>
                  <a:schemeClr val="lt1"/>
                </a:solidFill>
                <a:latin typeface="+mn-lt"/>
                <a:ea typeface="+mn-ea"/>
                <a:cs typeface="+mn-cs"/>
              </a:endParaRPr>
            </a:p>
          </p:txBody>
        </p:sp>
      </p:grpSp>
      <p:grpSp>
        <p:nvGrpSpPr>
          <p:cNvPr id="23" name="Group 22"/>
          <p:cNvGrpSpPr/>
          <p:nvPr/>
        </p:nvGrpSpPr>
        <p:grpSpPr>
          <a:xfrm>
            <a:off x="1143000" y="3810000"/>
            <a:ext cx="2194560" cy="822960"/>
            <a:chOff x="0" y="0"/>
            <a:chExt cx="2299608" cy="990600"/>
          </a:xfrm>
        </p:grpSpPr>
        <p:sp>
          <p:nvSpPr>
            <p:cNvPr id="24" name="Diagonal Stripe 23"/>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25" name="Round Diagonal Corner Rectangle 24"/>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a:t>
              </a:r>
              <a:r>
                <a:rPr lang="en-US" sz="1800" b="1" dirty="0" smtClean="0"/>
                <a:t>245</a:t>
              </a:r>
              <a:r>
                <a:rPr lang="en-US" sz="1800" b="1" dirty="0" smtClean="0"/>
                <a:t>)</a:t>
              </a:r>
              <a:endParaRPr lang="en-US" sz="2400" dirty="0"/>
            </a:p>
          </p:txBody>
        </p:sp>
        <p:sp>
          <p:nvSpPr>
            <p:cNvPr id="26" name="Round Diagonal Corner Rectangle 25"/>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a:t>
              </a:r>
              <a:r>
                <a:rPr lang="en-US" sz="1800" b="1" i="0" u="none" strike="noStrike" dirty="0" smtClean="0">
                  <a:solidFill>
                    <a:schemeClr val="lt1"/>
                  </a:solidFill>
                  <a:latin typeface="+mn-lt"/>
                  <a:ea typeface="+mn-ea"/>
                  <a:cs typeface="+mn-cs"/>
                </a:rPr>
                <a:t>339</a:t>
              </a:r>
              <a:r>
                <a:rPr lang="en-US" sz="1800" b="1" i="0" u="none" strike="noStrike" dirty="0" smtClean="0">
                  <a:solidFill>
                    <a:schemeClr val="lt1"/>
                  </a:solidFill>
                  <a:latin typeface="+mn-lt"/>
                  <a:ea typeface="+mn-ea"/>
                  <a:cs typeface="+mn-cs"/>
                </a:rPr>
                <a:t>)</a:t>
              </a:r>
              <a:endParaRPr lang="en-US" sz="1800" b="1" i="0" u="none" strike="noStrike" dirty="0">
                <a:solidFill>
                  <a:schemeClr val="lt1"/>
                </a:solidFill>
                <a:latin typeface="+mn-lt"/>
                <a:ea typeface="+mn-ea"/>
                <a:cs typeface="+mn-cs"/>
              </a:endParaRPr>
            </a:p>
          </p:txBody>
        </p:sp>
      </p:grpSp>
      <p:grpSp>
        <p:nvGrpSpPr>
          <p:cNvPr id="27" name="Group 26"/>
          <p:cNvGrpSpPr/>
          <p:nvPr/>
        </p:nvGrpSpPr>
        <p:grpSpPr>
          <a:xfrm>
            <a:off x="1143000" y="5029200"/>
            <a:ext cx="2194560" cy="822960"/>
            <a:chOff x="0" y="0"/>
            <a:chExt cx="2299608" cy="990600"/>
          </a:xfrm>
        </p:grpSpPr>
        <p:sp>
          <p:nvSpPr>
            <p:cNvPr id="28" name="Diagonal Stripe 27"/>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29" name="Round Diagonal Corner Rectangle 28"/>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a:t>
              </a:r>
              <a:r>
                <a:rPr lang="en-US" sz="1800" b="1" dirty="0" smtClean="0"/>
                <a:t>723</a:t>
              </a:r>
              <a:r>
                <a:rPr lang="en-US" sz="1800" b="1" dirty="0" smtClean="0"/>
                <a:t>)</a:t>
              </a:r>
              <a:endParaRPr lang="en-US" sz="2400" dirty="0"/>
            </a:p>
          </p:txBody>
        </p:sp>
        <p:sp>
          <p:nvSpPr>
            <p:cNvPr id="30" name="Round Diagonal Corner Rectangle 29"/>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dirty="0" smtClean="0"/>
                <a:t>(</a:t>
              </a:r>
              <a:r>
                <a:rPr lang="en-US" sz="1800" b="1" dirty="0" smtClean="0"/>
                <a:t>477)</a:t>
              </a:r>
              <a:endParaRPr lang="en-US" sz="1800" b="1" i="0" u="none" strike="noStrike" dirty="0">
                <a:solidFill>
                  <a:schemeClr val="lt1"/>
                </a:solidFill>
                <a:latin typeface="+mn-lt"/>
                <a:ea typeface="+mn-ea"/>
                <a:cs typeface="+mn-cs"/>
              </a:endParaRPr>
            </a:p>
          </p:txBody>
        </p:sp>
      </p:grpSp>
      <p:grpSp>
        <p:nvGrpSpPr>
          <p:cNvPr id="35" name="Group 34"/>
          <p:cNvGrpSpPr/>
          <p:nvPr/>
        </p:nvGrpSpPr>
        <p:grpSpPr>
          <a:xfrm>
            <a:off x="5257800" y="2286000"/>
            <a:ext cx="2194560" cy="822960"/>
            <a:chOff x="0" y="0"/>
            <a:chExt cx="2299608" cy="990600"/>
          </a:xfrm>
        </p:grpSpPr>
        <p:sp>
          <p:nvSpPr>
            <p:cNvPr id="36" name="Diagonal Stripe 35"/>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37" name="Round Diagonal Corner Rectangle 36"/>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a:t>
              </a:r>
              <a:r>
                <a:rPr lang="en-US" sz="1800" b="1" dirty="0" smtClean="0"/>
                <a:t>208</a:t>
              </a:r>
              <a:r>
                <a:rPr lang="en-US" sz="1800" b="1" dirty="0" smtClean="0"/>
                <a:t>)</a:t>
              </a:r>
              <a:endParaRPr lang="en-US" sz="2400" dirty="0"/>
            </a:p>
          </p:txBody>
        </p:sp>
        <p:sp>
          <p:nvSpPr>
            <p:cNvPr id="38" name="Round Diagonal Corner Rectangle 37"/>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a:t>
              </a:r>
              <a:r>
                <a:rPr lang="en-US" sz="1800" b="1" i="0" u="none" strike="noStrike" dirty="0" smtClean="0">
                  <a:solidFill>
                    <a:schemeClr val="lt1"/>
                  </a:solidFill>
                  <a:latin typeface="+mn-lt"/>
                  <a:ea typeface="+mn-ea"/>
                  <a:cs typeface="+mn-cs"/>
                </a:rPr>
                <a:t>93</a:t>
              </a:r>
              <a:r>
                <a:rPr lang="en-US" sz="1800" b="1" i="0" u="none" strike="noStrike" dirty="0" smtClean="0">
                  <a:solidFill>
                    <a:schemeClr val="lt1"/>
                  </a:solidFill>
                  <a:latin typeface="+mn-lt"/>
                  <a:ea typeface="+mn-ea"/>
                  <a:cs typeface="+mn-cs"/>
                </a:rPr>
                <a:t>)</a:t>
              </a:r>
              <a:endParaRPr lang="en-US" sz="1800" b="1" i="0" u="none" strike="noStrike" dirty="0">
                <a:solidFill>
                  <a:schemeClr val="lt1"/>
                </a:solidFill>
                <a:latin typeface="+mn-lt"/>
                <a:ea typeface="+mn-ea"/>
                <a:cs typeface="+mn-cs"/>
              </a:endParaRPr>
            </a:p>
          </p:txBody>
        </p:sp>
      </p:grpSp>
      <p:grpSp>
        <p:nvGrpSpPr>
          <p:cNvPr id="39" name="Group 38"/>
          <p:cNvGrpSpPr/>
          <p:nvPr/>
        </p:nvGrpSpPr>
        <p:grpSpPr>
          <a:xfrm>
            <a:off x="5410200" y="3657600"/>
            <a:ext cx="2194560" cy="822960"/>
            <a:chOff x="0" y="0"/>
            <a:chExt cx="2299608" cy="990600"/>
          </a:xfrm>
        </p:grpSpPr>
        <p:sp>
          <p:nvSpPr>
            <p:cNvPr id="40" name="Diagonal Stripe 39"/>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41" name="Round Diagonal Corner Rectangle 40"/>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a:t>
              </a:r>
              <a:r>
                <a:rPr lang="en-US" sz="1800" b="1" dirty="0" smtClean="0"/>
                <a:t>1.14)</a:t>
              </a:r>
              <a:endParaRPr lang="en-US" sz="1200" b="1" i="0" u="none" strike="noStrike" dirty="0" smtClean="0">
                <a:solidFill>
                  <a:schemeClr val="lt1"/>
                </a:solidFill>
                <a:latin typeface="+mn-lt"/>
                <a:ea typeface="+mn-ea"/>
                <a:cs typeface="+mn-cs"/>
              </a:endParaRPr>
            </a:p>
          </p:txBody>
        </p:sp>
        <p:sp>
          <p:nvSpPr>
            <p:cNvPr id="42" name="Round Diagonal Corner Rectangle 41"/>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a:t>
              </a:r>
              <a:r>
                <a:rPr lang="en-US" sz="1800" b="1" i="0" u="none" strike="noStrike" dirty="0" smtClean="0">
                  <a:solidFill>
                    <a:schemeClr val="lt1"/>
                  </a:solidFill>
                  <a:latin typeface="+mn-lt"/>
                  <a:ea typeface="+mn-ea"/>
                  <a:cs typeface="+mn-cs"/>
                </a:rPr>
                <a:t>1.57</a:t>
              </a:r>
              <a:r>
                <a:rPr lang="en-US" sz="1800" b="1" dirty="0" smtClean="0"/>
                <a:t>)</a:t>
              </a:r>
              <a:endParaRPr lang="en-US" sz="1800" b="1" i="0" u="none" strike="noStrike" dirty="0">
                <a:solidFill>
                  <a:schemeClr val="lt1"/>
                </a:solidFill>
                <a:latin typeface="+mn-lt"/>
                <a:ea typeface="+mn-ea"/>
                <a:cs typeface="+mn-cs"/>
              </a:endParaRPr>
            </a:p>
          </p:txBody>
        </p:sp>
      </p:grpSp>
      <p:grpSp>
        <p:nvGrpSpPr>
          <p:cNvPr id="43" name="Group 42"/>
          <p:cNvGrpSpPr/>
          <p:nvPr/>
        </p:nvGrpSpPr>
        <p:grpSpPr>
          <a:xfrm>
            <a:off x="5562600" y="5105400"/>
            <a:ext cx="2194560" cy="822960"/>
            <a:chOff x="0" y="0"/>
            <a:chExt cx="2299608" cy="990600"/>
          </a:xfrm>
        </p:grpSpPr>
        <p:sp>
          <p:nvSpPr>
            <p:cNvPr id="44" name="Diagonal Stripe 43"/>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45" name="Round Diagonal Corner Rectangle 44"/>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(34)</a:t>
              </a:r>
              <a:endParaRPr lang="en-US" sz="2400" dirty="0"/>
            </a:p>
          </p:txBody>
        </p:sp>
        <p:sp>
          <p:nvSpPr>
            <p:cNvPr id="46" name="Round Diagonal Corner Rectangle 45"/>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dirty="0" smtClean="0"/>
                <a:t>(</a:t>
              </a:r>
              <a:r>
                <a:rPr lang="en-US" sz="1800" b="1" dirty="0" smtClean="0"/>
                <a:t>7</a:t>
              </a:r>
              <a:r>
                <a:rPr lang="en-US" sz="1800" b="1" dirty="0" smtClean="0"/>
                <a:t>1</a:t>
              </a:r>
              <a:r>
                <a:rPr lang="en-US" sz="1800" b="1" i="0" u="none" strike="noStrike" dirty="0" smtClean="0">
                  <a:solidFill>
                    <a:schemeClr val="lt1"/>
                  </a:solidFill>
                  <a:latin typeface="+mn-lt"/>
                  <a:ea typeface="+mn-ea"/>
                  <a:cs typeface="+mn-cs"/>
                </a:rPr>
                <a:t>)</a:t>
              </a:r>
              <a:endParaRPr lang="en-US" sz="1800" b="1" i="0" u="none" strike="noStrike" dirty="0">
                <a:solidFill>
                  <a:schemeClr val="lt1"/>
                </a:solidFill>
                <a:latin typeface="+mn-lt"/>
                <a:ea typeface="+mn-ea"/>
                <a:cs typeface="+mn-cs"/>
              </a:endParaRPr>
            </a:p>
          </p:txBody>
        </p:sp>
      </p:grpSp>
      <p:sp>
        <p:nvSpPr>
          <p:cNvPr id="48" name="Rectangle 47"/>
          <p:cNvSpPr/>
          <p:nvPr/>
        </p:nvSpPr>
        <p:spPr>
          <a:xfrm>
            <a:off x="990600" y="241763"/>
            <a:ext cx="6324600" cy="748837"/>
          </a:xfrm>
          <a:prstGeom prst="rect">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b="1" dirty="0" smtClean="0">
                <a:solidFill>
                  <a:schemeClr val="bg1">
                    <a:lumMod val="95000"/>
                  </a:schemeClr>
                </a:solidFill>
                <a:latin typeface="Cambria" pitchFamily="18" charset="0"/>
              </a:rPr>
              <a:t>KOHINOOR SPINNING MILLS </a:t>
            </a:r>
            <a:r>
              <a:rPr lang="en-US" sz="2000" b="1" baseline="0" dirty="0" smtClean="0">
                <a:solidFill>
                  <a:schemeClr val="bg1">
                    <a:lumMod val="95000"/>
                  </a:schemeClr>
                </a:solidFill>
                <a:latin typeface="Cambria" pitchFamily="18" charset="0"/>
              </a:rPr>
              <a:t>LIMITED : </a:t>
            </a:r>
            <a:r>
              <a:rPr lang="en-US" sz="2000" b="1" i="1" u="sng" baseline="0" dirty="0" smtClean="0">
                <a:solidFill>
                  <a:schemeClr val="bg1">
                    <a:lumMod val="95000"/>
                  </a:schemeClr>
                </a:solidFill>
                <a:latin typeface="Cambria" pitchFamily="18" charset="0"/>
              </a:rPr>
              <a:t>2020 </a:t>
            </a:r>
            <a:r>
              <a:rPr lang="en-US" sz="2000" b="1" i="1" u="sng" baseline="0" dirty="0">
                <a:solidFill>
                  <a:schemeClr val="bg1">
                    <a:lumMod val="95000"/>
                  </a:schemeClr>
                </a:solidFill>
                <a:latin typeface="Cambria" pitchFamily="18" charset="0"/>
              </a:rPr>
              <a:t>VS </a:t>
            </a:r>
            <a:r>
              <a:rPr lang="en-US" sz="2000" b="1" i="1" u="sng" baseline="0" dirty="0" smtClean="0">
                <a:solidFill>
                  <a:schemeClr val="bg1">
                    <a:lumMod val="95000"/>
                  </a:schemeClr>
                </a:solidFill>
                <a:latin typeface="Cambria" pitchFamily="18" charset="0"/>
              </a:rPr>
              <a:t>2019 </a:t>
            </a:r>
            <a:endParaRPr lang="en-US" sz="2000" b="1" i="1" u="sng" dirty="0">
              <a:solidFill>
                <a:schemeClr val="bg1">
                  <a:lumMod val="95000"/>
                </a:schemeClr>
              </a:solidFill>
              <a:latin typeface="Cambria" pitchFamily="18" charset="0"/>
            </a:endParaRPr>
          </a:p>
        </p:txBody>
      </p:sp>
      <p:sp>
        <p:nvSpPr>
          <p:cNvPr id="51" name="TextBox 50"/>
          <p:cNvSpPr txBox="1"/>
          <p:nvPr/>
        </p:nvSpPr>
        <p:spPr>
          <a:xfrm>
            <a:off x="1066800" y="2209800"/>
            <a:ext cx="1371600" cy="461665"/>
          </a:xfrm>
          <a:prstGeom prst="rect">
            <a:avLst/>
          </a:prstGeom>
          <a:noFill/>
        </p:spPr>
        <p:txBody>
          <a:bodyPr wrap="square" rtlCol="0">
            <a:spAutoFit/>
          </a:bodyPr>
          <a:lstStyle/>
          <a:p>
            <a:r>
              <a:rPr lang="en-US" sz="1200" b="1" dirty="0" smtClean="0"/>
              <a:t>Sales Revenue</a:t>
            </a:r>
          </a:p>
          <a:p>
            <a:r>
              <a:rPr lang="en-US" sz="1200" dirty="0" smtClean="0"/>
              <a:t>(Rs in Million)</a:t>
            </a:r>
          </a:p>
        </p:txBody>
      </p:sp>
      <p:sp>
        <p:nvSpPr>
          <p:cNvPr id="52" name="TextBox 51"/>
          <p:cNvSpPr txBox="1"/>
          <p:nvPr/>
        </p:nvSpPr>
        <p:spPr>
          <a:xfrm>
            <a:off x="4964651" y="1825555"/>
            <a:ext cx="1817149" cy="461665"/>
          </a:xfrm>
          <a:prstGeom prst="rect">
            <a:avLst/>
          </a:prstGeom>
          <a:noFill/>
        </p:spPr>
        <p:txBody>
          <a:bodyPr wrap="square" rtlCol="0">
            <a:spAutoFit/>
          </a:bodyPr>
          <a:lstStyle/>
          <a:p>
            <a:r>
              <a:rPr lang="en-US" sz="1200" b="1" dirty="0" smtClean="0"/>
              <a:t>Operating Loss</a:t>
            </a:r>
          </a:p>
          <a:p>
            <a:r>
              <a:rPr lang="en-US" sz="1200" dirty="0" smtClean="0"/>
              <a:t>  (Rs in Million)</a:t>
            </a:r>
          </a:p>
        </p:txBody>
      </p:sp>
      <p:sp>
        <p:nvSpPr>
          <p:cNvPr id="53" name="TextBox 52"/>
          <p:cNvSpPr txBox="1"/>
          <p:nvPr/>
        </p:nvSpPr>
        <p:spPr>
          <a:xfrm>
            <a:off x="838200" y="3505200"/>
            <a:ext cx="1705528" cy="646331"/>
          </a:xfrm>
          <a:prstGeom prst="rect">
            <a:avLst/>
          </a:prstGeom>
          <a:noFill/>
        </p:spPr>
        <p:txBody>
          <a:bodyPr wrap="square" rtlCol="0">
            <a:spAutoFit/>
          </a:bodyPr>
          <a:lstStyle/>
          <a:p>
            <a:r>
              <a:rPr lang="en-US" sz="1200" b="1" dirty="0" smtClean="0"/>
              <a:t>Loss </a:t>
            </a:r>
          </a:p>
          <a:p>
            <a:r>
              <a:rPr lang="en-US" sz="1200" b="1" dirty="0" smtClean="0"/>
              <a:t>After Tax</a:t>
            </a:r>
          </a:p>
          <a:p>
            <a:r>
              <a:rPr lang="en-US" sz="1200" dirty="0" smtClean="0"/>
              <a:t> (Rs in Million)</a:t>
            </a:r>
          </a:p>
        </p:txBody>
      </p:sp>
      <p:sp>
        <p:nvSpPr>
          <p:cNvPr id="54" name="TextBox 53"/>
          <p:cNvSpPr txBox="1"/>
          <p:nvPr/>
        </p:nvSpPr>
        <p:spPr>
          <a:xfrm>
            <a:off x="5181600" y="3429000"/>
            <a:ext cx="1371600" cy="461665"/>
          </a:xfrm>
          <a:prstGeom prst="rect">
            <a:avLst/>
          </a:prstGeom>
          <a:noFill/>
        </p:spPr>
        <p:txBody>
          <a:bodyPr wrap="square" rtlCol="0">
            <a:spAutoFit/>
          </a:bodyPr>
          <a:lstStyle/>
          <a:p>
            <a:r>
              <a:rPr lang="en-US" sz="1200" b="1" dirty="0" smtClean="0"/>
              <a:t>  Loss per Share</a:t>
            </a:r>
          </a:p>
          <a:p>
            <a:r>
              <a:rPr lang="en-US" sz="1200" dirty="0" smtClean="0"/>
              <a:t>   (Rs/Share)</a:t>
            </a:r>
          </a:p>
        </p:txBody>
      </p:sp>
      <p:sp>
        <p:nvSpPr>
          <p:cNvPr id="56" name="TextBox 55"/>
          <p:cNvSpPr txBox="1"/>
          <p:nvPr/>
        </p:nvSpPr>
        <p:spPr>
          <a:xfrm>
            <a:off x="5181600" y="4876800"/>
            <a:ext cx="1600200" cy="461665"/>
          </a:xfrm>
          <a:prstGeom prst="rect">
            <a:avLst/>
          </a:prstGeom>
          <a:noFill/>
        </p:spPr>
        <p:txBody>
          <a:bodyPr wrap="square" rtlCol="0">
            <a:spAutoFit/>
          </a:bodyPr>
          <a:lstStyle/>
          <a:p>
            <a:r>
              <a:rPr lang="en-US" sz="1200" b="1" dirty="0" smtClean="0"/>
              <a:t>Return  on Equity </a:t>
            </a:r>
          </a:p>
          <a:p>
            <a:r>
              <a:rPr lang="en-US" sz="1200" dirty="0" smtClean="0"/>
              <a:t>            (%)</a:t>
            </a:r>
          </a:p>
        </p:txBody>
      </p:sp>
      <p:sp>
        <p:nvSpPr>
          <p:cNvPr id="57" name="TextBox 56"/>
          <p:cNvSpPr txBox="1"/>
          <p:nvPr/>
        </p:nvSpPr>
        <p:spPr>
          <a:xfrm>
            <a:off x="914400" y="4800600"/>
            <a:ext cx="1371600" cy="461665"/>
          </a:xfrm>
          <a:prstGeom prst="rect">
            <a:avLst/>
          </a:prstGeom>
          <a:noFill/>
        </p:spPr>
        <p:txBody>
          <a:bodyPr wrap="square" rtlCol="0">
            <a:spAutoFit/>
          </a:bodyPr>
          <a:lstStyle/>
          <a:p>
            <a:r>
              <a:rPr lang="en-US" sz="1200" b="1" dirty="0" smtClean="0"/>
              <a:t>      Equity</a:t>
            </a:r>
          </a:p>
          <a:p>
            <a:r>
              <a:rPr lang="en-US" sz="1200" b="1" dirty="0" smtClean="0"/>
              <a:t> </a:t>
            </a:r>
            <a:r>
              <a:rPr lang="en-US" sz="1200" dirty="0" smtClean="0"/>
              <a:t>(Rs in Million)</a:t>
            </a:r>
          </a:p>
        </p:txBody>
      </p:sp>
      <p:sp>
        <p:nvSpPr>
          <p:cNvPr id="60" name="Rectangle 59"/>
          <p:cNvSpPr/>
          <p:nvPr/>
        </p:nvSpPr>
        <p:spPr>
          <a:xfrm>
            <a:off x="533400" y="1371600"/>
            <a:ext cx="257175" cy="225878"/>
          </a:xfrm>
          <a:prstGeom prst="rect">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ctr"/>
            <a:endParaRPr lang="en-US" sz="1100" b="1" i="0" u="none" strike="noStrike" dirty="0">
              <a:solidFill>
                <a:schemeClr val="lt1"/>
              </a:solidFill>
              <a:latin typeface="+mn-lt"/>
              <a:ea typeface="+mn-ea"/>
              <a:cs typeface="+mn-cs"/>
            </a:endParaRPr>
          </a:p>
        </p:txBody>
      </p:sp>
      <p:sp>
        <p:nvSpPr>
          <p:cNvPr id="61" name="TextBox 60"/>
          <p:cNvSpPr txBox="1"/>
          <p:nvPr/>
        </p:nvSpPr>
        <p:spPr>
          <a:xfrm>
            <a:off x="0" y="1752600"/>
            <a:ext cx="685800" cy="261610"/>
          </a:xfrm>
          <a:prstGeom prst="rect">
            <a:avLst/>
          </a:prstGeom>
          <a:noFill/>
        </p:spPr>
        <p:txBody>
          <a:bodyPr wrap="square" rtlCol="0">
            <a:spAutoFit/>
          </a:bodyPr>
          <a:lstStyle/>
          <a:p>
            <a:r>
              <a:rPr lang="en-US" sz="1100" b="1" dirty="0" smtClean="0"/>
              <a:t>2019</a:t>
            </a:r>
            <a:endParaRPr lang="en-US" sz="2800" b="1" dirty="0"/>
          </a:p>
        </p:txBody>
      </p:sp>
      <p:sp>
        <p:nvSpPr>
          <p:cNvPr id="62" name="TextBox 61"/>
          <p:cNvSpPr txBox="1"/>
          <p:nvPr/>
        </p:nvSpPr>
        <p:spPr>
          <a:xfrm>
            <a:off x="0" y="1338590"/>
            <a:ext cx="685800" cy="261610"/>
          </a:xfrm>
          <a:prstGeom prst="rect">
            <a:avLst/>
          </a:prstGeom>
          <a:noFill/>
        </p:spPr>
        <p:txBody>
          <a:bodyPr wrap="square" rtlCol="0">
            <a:spAutoFit/>
          </a:bodyPr>
          <a:lstStyle/>
          <a:p>
            <a:r>
              <a:rPr lang="en-US" sz="1100" b="1" dirty="0" smtClean="0"/>
              <a:t>2020</a:t>
            </a:r>
            <a:endParaRPr lang="en-US" sz="1050" b="1" dirty="0" smtClean="0"/>
          </a:p>
        </p:txBody>
      </p:sp>
      <p:sp>
        <p:nvSpPr>
          <p:cNvPr id="47" name="Rectangle 46"/>
          <p:cNvSpPr/>
          <p:nvPr/>
        </p:nvSpPr>
        <p:spPr>
          <a:xfrm>
            <a:off x="533400" y="1755322"/>
            <a:ext cx="257175" cy="225878"/>
          </a:xfrm>
          <a:prstGeom prst="rect">
            <a:avLst/>
          </a:prstGeom>
        </p:spPr>
        <p:style>
          <a:lnRef idx="1">
            <a:schemeClr val="accent6"/>
          </a:lnRef>
          <a:fillRef idx="3">
            <a:schemeClr val="accent6"/>
          </a:fillRef>
          <a:effectRef idx="2">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ctr"/>
            <a:endParaRPr lang="en-US" sz="1100" b="1" i="0" u="none" strike="noStrike" dirty="0">
              <a:solidFill>
                <a:schemeClr val="lt1"/>
              </a:solidFill>
              <a:latin typeface="+mn-lt"/>
              <a:ea typeface="+mn-ea"/>
              <a:cs typeface="+mn-cs"/>
            </a:endParaRPr>
          </a:p>
        </p:txBody>
      </p:sp>
    </p:spTree>
  </p:cSld>
  <p:clrMapOvr>
    <a:masterClrMapping/>
  </p:clrMapOvr>
  <p:transition spd="slow">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752600" y="155282"/>
            <a:ext cx="5334000" cy="7620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baseline="0" dirty="0" smtClean="0">
                <a:solidFill>
                  <a:schemeClr val="bg1"/>
                </a:solidFill>
                <a:latin typeface="Cambria" pitchFamily="18" charset="0"/>
                <a:cs typeface="Arial" pitchFamily="34" charset="0"/>
              </a:rPr>
              <a:t>Financial Performance</a:t>
            </a:r>
            <a:r>
              <a:rPr lang="en-US" sz="2400" b="1" dirty="0" smtClean="0">
                <a:solidFill>
                  <a:schemeClr val="bg1"/>
                </a:solidFill>
                <a:latin typeface="Cambria" pitchFamily="18" charset="0"/>
                <a:cs typeface="Arial" pitchFamily="34" charset="0"/>
              </a:rPr>
              <a:t> of Five Years</a:t>
            </a:r>
            <a:endParaRPr lang="en-US" sz="1800" b="1" dirty="0">
              <a:solidFill>
                <a:schemeClr val="bg1"/>
              </a:solidFill>
              <a:latin typeface="Cambria" pitchFamily="18" charset="0"/>
              <a:cs typeface="Arial" pitchFamily="34" charset="0"/>
            </a:endParaRPr>
          </a:p>
        </p:txBody>
      </p:sp>
      <p:graphicFrame>
        <p:nvGraphicFramePr>
          <p:cNvPr id="6" name="Object 5"/>
          <p:cNvGraphicFramePr>
            <a:graphicFrameLocks noChangeAspect="1"/>
          </p:cNvGraphicFramePr>
          <p:nvPr/>
        </p:nvGraphicFramePr>
        <p:xfrm>
          <a:off x="377825" y="993775"/>
          <a:ext cx="7740650" cy="4808538"/>
        </p:xfrm>
        <a:graphic>
          <a:graphicData uri="http://schemas.openxmlformats.org/presentationml/2006/ole">
            <p:oleObj spid="_x0000_s2051" name="Worksheet" r:id="rId4" imgW="7315232" imgH="4543522" progId="Excel.Sheet.12">
              <p:embed/>
            </p:oleObj>
          </a:graphicData>
        </a:graphic>
      </p:graphicFrame>
    </p:spTree>
  </p:cSld>
  <p:clrMapOvr>
    <a:masterClrMapping/>
  </p:clrMapOvr>
  <p:transition spd="slow">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9906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Future Outlook</a:t>
            </a:r>
          </a:p>
        </p:txBody>
      </p:sp>
      <p:sp>
        <p:nvSpPr>
          <p:cNvPr id="9" name="Rectangle 8"/>
          <p:cNvSpPr/>
          <p:nvPr/>
        </p:nvSpPr>
        <p:spPr>
          <a:xfrm>
            <a:off x="609600" y="1143000"/>
            <a:ext cx="7543800" cy="5105400"/>
          </a:xfrm>
          <a:prstGeom prst="rect">
            <a:avLst/>
          </a:prstGeom>
          <a:ln/>
        </p:spPr>
        <p:style>
          <a:lnRef idx="0">
            <a:schemeClr val="accent1"/>
          </a:lnRef>
          <a:fillRef idx="3">
            <a:schemeClr val="accent1"/>
          </a:fillRef>
          <a:effectRef idx="3">
            <a:schemeClr val="accent1"/>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US" sz="2400" b="1" dirty="0" smtClean="0">
                <a:latin typeface="Cambria" pitchFamily="18" charset="0"/>
              </a:rPr>
              <a:t>On-going </a:t>
            </a:r>
            <a:r>
              <a:rPr lang="en-US" sz="2400" b="1" dirty="0" smtClean="0">
                <a:latin typeface="Cambria" pitchFamily="18" charset="0"/>
              </a:rPr>
              <a:t>s</a:t>
            </a:r>
            <a:r>
              <a:rPr lang="en-US" sz="2400" b="1" dirty="0" smtClean="0">
                <a:latin typeface="Cambria" pitchFamily="18" charset="0"/>
              </a:rPr>
              <a:t>econd wave Covid-19 pandemic is crucial to the industry, if the government could be able to control no. of covid cases by taking strict measures and able to avoid any further shut down, this would lead to positive financial results for the upcoming periods.</a:t>
            </a:r>
          </a:p>
          <a:p>
            <a:pPr algn="just"/>
            <a:endParaRPr lang="en-US" sz="2400" b="1" dirty="0" smtClean="0">
              <a:latin typeface="Cambria" pitchFamily="18" charset="0"/>
            </a:endParaRPr>
          </a:p>
          <a:p>
            <a:pPr algn="just"/>
            <a:r>
              <a:rPr lang="en-US" sz="2400" b="1" dirty="0" smtClean="0">
                <a:latin typeface="Cambria" pitchFamily="18" charset="0"/>
              </a:rPr>
              <a:t>Further if current economic conditions becomes favorable the </a:t>
            </a:r>
            <a:r>
              <a:rPr lang="en-US" sz="2400" b="1" dirty="0" smtClean="0">
                <a:latin typeface="Cambria" pitchFamily="18" charset="0"/>
              </a:rPr>
              <a:t>management is </a:t>
            </a:r>
            <a:r>
              <a:rPr lang="en-US" sz="2400" b="1" dirty="0" smtClean="0">
                <a:latin typeface="Cambria" pitchFamily="18" charset="0"/>
              </a:rPr>
              <a:t>planning </a:t>
            </a:r>
            <a:r>
              <a:rPr lang="en-US" sz="2400" b="1" dirty="0" smtClean="0">
                <a:latin typeface="Cambria" pitchFamily="18" charset="0"/>
              </a:rPr>
              <a:t>for a major BMR plan in  up-coming </a:t>
            </a:r>
            <a:r>
              <a:rPr lang="en-US" sz="2400" b="1" dirty="0" smtClean="0">
                <a:latin typeface="Cambria" pitchFamily="18" charset="0"/>
              </a:rPr>
              <a:t>period after which the Company </a:t>
            </a:r>
            <a:r>
              <a:rPr lang="en-US" sz="2400" b="1" dirty="0" smtClean="0">
                <a:latin typeface="Cambria" pitchFamily="18" charset="0"/>
              </a:rPr>
              <a:t>will be proved to be a BLUE CHIP stock for potential investors.</a:t>
            </a:r>
            <a:endParaRPr lang="en-US" sz="2400" b="1" dirty="0">
              <a:latin typeface="Cambria" pitchFamily="18" charset="0"/>
            </a:endParaRPr>
          </a:p>
        </p:txBody>
      </p:sp>
    </p:spTree>
  </p:cSld>
  <p:clrMapOvr>
    <a:masterClrMapping/>
  </p:clrMapOvr>
  <p:transition spd="slow">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905000" y="0"/>
            <a:ext cx="4288631" cy="1143000"/>
          </a:xfrm>
          <a:prstGeom prst="horizontalScroll">
            <a:avLst/>
          </a:prstGeom>
        </p:spPr>
        <p:style>
          <a:lnRef idx="1">
            <a:schemeClr val="accent4"/>
          </a:lnRef>
          <a:fillRef idx="3">
            <a:schemeClr val="accent4"/>
          </a:fillRef>
          <a:effectRef idx="2">
            <a:schemeClr val="accent4"/>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3200" b="1" dirty="0">
                <a:latin typeface="Cambria" pitchFamily="18" charset="0"/>
              </a:rPr>
              <a:t>Future Challenges</a:t>
            </a:r>
          </a:p>
        </p:txBody>
      </p:sp>
      <p:sp>
        <p:nvSpPr>
          <p:cNvPr id="3" name="Folded Corner 2"/>
          <p:cNvSpPr/>
          <p:nvPr/>
        </p:nvSpPr>
        <p:spPr>
          <a:xfrm>
            <a:off x="0" y="1524000"/>
            <a:ext cx="7696200" cy="9144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2800" b="1" dirty="0" smtClean="0">
              <a:latin typeface="Cambria" pitchFamily="18" charset="0"/>
            </a:endParaRPr>
          </a:p>
          <a:p>
            <a:r>
              <a:rPr lang="en-US" sz="2800" b="1" dirty="0" smtClean="0">
                <a:latin typeface="Cambria" pitchFamily="18" charset="0"/>
              </a:rPr>
              <a:t>COVID-19 </a:t>
            </a:r>
            <a:r>
              <a:rPr lang="en-US" sz="2800" b="1" dirty="0" smtClean="0">
                <a:latin typeface="Cambria" pitchFamily="18" charset="0"/>
              </a:rPr>
              <a:t>P</a:t>
            </a:r>
            <a:r>
              <a:rPr lang="en-US" sz="2800" b="1" dirty="0" smtClean="0">
                <a:latin typeface="Cambria" pitchFamily="18" charset="0"/>
              </a:rPr>
              <a:t>andemic </a:t>
            </a:r>
            <a:r>
              <a:rPr lang="en-US" sz="2800" b="1" dirty="0" smtClean="0">
                <a:latin typeface="Cambria" pitchFamily="18" charset="0"/>
              </a:rPr>
              <a:t>T</a:t>
            </a:r>
            <a:r>
              <a:rPr lang="en-US" sz="2800" b="1" dirty="0" smtClean="0">
                <a:latin typeface="Cambria" pitchFamily="18" charset="0"/>
              </a:rPr>
              <a:t>hreat</a:t>
            </a:r>
            <a:endParaRPr lang="en-US" sz="2800" b="1" dirty="0">
              <a:latin typeface="Cambria" pitchFamily="18" charset="0"/>
            </a:endParaRPr>
          </a:p>
        </p:txBody>
      </p:sp>
      <p:sp>
        <p:nvSpPr>
          <p:cNvPr id="8" name="Folded Corner 7"/>
          <p:cNvSpPr/>
          <p:nvPr/>
        </p:nvSpPr>
        <p:spPr>
          <a:xfrm>
            <a:off x="0" y="2743200"/>
            <a:ext cx="73152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b="1" dirty="0">
              <a:latin typeface="Cambria" pitchFamily="18" charset="0"/>
            </a:endParaRPr>
          </a:p>
          <a:p>
            <a:r>
              <a:rPr lang="en-US" sz="2800" b="1" dirty="0" smtClean="0">
                <a:latin typeface="Cambria" pitchFamily="18" charset="0"/>
              </a:rPr>
              <a:t>Inconsistency in Electricity and Gas Rates</a:t>
            </a:r>
            <a:endParaRPr lang="en-US" sz="2800" b="1" dirty="0">
              <a:latin typeface="Cambria" pitchFamily="18" charset="0"/>
            </a:endParaRPr>
          </a:p>
        </p:txBody>
      </p:sp>
      <p:sp>
        <p:nvSpPr>
          <p:cNvPr id="9" name="Folded Corner 8"/>
          <p:cNvSpPr/>
          <p:nvPr/>
        </p:nvSpPr>
        <p:spPr>
          <a:xfrm>
            <a:off x="0" y="4876800"/>
            <a:ext cx="66294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600" b="1" dirty="0">
              <a:latin typeface="Cambria" pitchFamily="18" charset="0"/>
            </a:endParaRPr>
          </a:p>
          <a:p>
            <a:r>
              <a:rPr lang="en-US" sz="3200" b="1" dirty="0" smtClean="0">
                <a:latin typeface="Cambria" pitchFamily="18" charset="0"/>
              </a:rPr>
              <a:t>Effect of Inflation on Inputs</a:t>
            </a:r>
            <a:endParaRPr lang="en-US" sz="3200" b="1" dirty="0">
              <a:latin typeface="Cambria" pitchFamily="18" charset="0"/>
            </a:endParaRPr>
          </a:p>
        </p:txBody>
      </p:sp>
      <p:sp>
        <p:nvSpPr>
          <p:cNvPr id="10" name="Folded Corner 9"/>
          <p:cNvSpPr/>
          <p:nvPr/>
        </p:nvSpPr>
        <p:spPr>
          <a:xfrm>
            <a:off x="0" y="3810000"/>
            <a:ext cx="69342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2800" b="1" dirty="0" smtClean="0">
                <a:latin typeface="Cambria" pitchFamily="18" charset="0"/>
              </a:rPr>
              <a:t>Repayment of Loans</a:t>
            </a:r>
            <a:endParaRPr lang="en-US" b="1" dirty="0"/>
          </a:p>
        </p:txBody>
      </p:sp>
    </p:spTree>
  </p:cSld>
  <p:clrMapOvr>
    <a:masterClrMapping/>
  </p:clrMapOvr>
  <p:transition spd="slow">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2790" y="1219200"/>
            <a:ext cx="5963410" cy="3200400"/>
          </a:xfrm>
        </p:spPr>
        <p:txBody>
          <a:bodyPr>
            <a:normAutofit/>
          </a:bodyPr>
          <a:lstStyle/>
          <a:p>
            <a:pPr algn="ctr"/>
            <a:r>
              <a:rPr lang="en-US" sz="5400" dirty="0" smtClean="0">
                <a:latin typeface="Cambria" pitchFamily="18" charset="0"/>
              </a:rPr>
              <a:t>Question &amp; Answer</a:t>
            </a:r>
            <a:br>
              <a:rPr lang="en-US" sz="5400" dirty="0" smtClean="0">
                <a:latin typeface="Cambria" pitchFamily="18" charset="0"/>
              </a:rPr>
            </a:br>
            <a:r>
              <a:rPr lang="en-US" sz="5400" dirty="0" smtClean="0">
                <a:latin typeface="Cambria" pitchFamily="18" charset="0"/>
              </a:rPr>
              <a:t> </a:t>
            </a:r>
            <a:r>
              <a:rPr lang="en-US" sz="6600" dirty="0" smtClean="0">
                <a:latin typeface="Cambria" pitchFamily="18" charset="0"/>
              </a:rPr>
              <a:t>Session</a:t>
            </a:r>
            <a:endParaRPr lang="en-US" sz="5400" dirty="0">
              <a:latin typeface="Cambria" pitchFamily="18" charset="0"/>
            </a:endParaRPr>
          </a:p>
        </p:txBody>
      </p:sp>
    </p:spTree>
    <p:extLst>
      <p:ext uri="{BB962C8B-B14F-4D97-AF65-F5344CB8AC3E}">
        <p14:creationId xmlns="" xmlns:p14="http://schemas.microsoft.com/office/powerpoint/2010/main" val="1224293408"/>
      </p:ext>
    </p:extLst>
  </p:cSld>
  <p:clrMapOvr>
    <a:masterClrMapping/>
  </p:clrMapOvr>
  <p:transition spd="slow">
    <p:comb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0" y="1905000"/>
            <a:ext cx="5963410" cy="2034182"/>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10000" dirty="0" smtClean="0">
                <a:effectLst>
                  <a:outerShdw blurRad="50800" dist="50800" dir="5400000" algn="ctr" rotWithShape="0">
                    <a:schemeClr val="accent2"/>
                  </a:outerShdw>
                </a:effectLst>
                <a:latin typeface="Cambria" pitchFamily="18" charset="0"/>
              </a:rPr>
              <a:t>Thank You</a:t>
            </a:r>
            <a:endParaRPr lang="en-US" sz="10000" dirty="0">
              <a:effectLst>
                <a:outerShdw blurRad="50800" dist="50800" dir="5400000" algn="ctr" rotWithShape="0">
                  <a:schemeClr val="accent2"/>
                </a:outerShdw>
              </a:effectLst>
              <a:latin typeface="Cambria" pitchFamily="18" charset="0"/>
            </a:endParaRPr>
          </a:p>
        </p:txBody>
      </p:sp>
    </p:spTree>
    <p:extLst>
      <p:ext uri="{BB962C8B-B14F-4D97-AF65-F5344CB8AC3E}">
        <p14:creationId xmlns="" xmlns:p14="http://schemas.microsoft.com/office/powerpoint/2010/main" val="3450973605"/>
      </p:ext>
    </p:extLst>
  </p:cSld>
  <p:clrMapOvr>
    <a:masterClrMapping/>
  </p:clrMapOvr>
  <p:transition spd="slow">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685800"/>
            <a:ext cx="6172200" cy="438150"/>
          </a:xfrm>
          <a:prstGeom prst="rect">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800" b="1" dirty="0">
                <a:latin typeface="Cambria" pitchFamily="18" charset="0"/>
                <a:cs typeface="Calibri" pitchFamily="34" charset="0"/>
              </a:rPr>
              <a:t>Presentation</a:t>
            </a:r>
            <a:r>
              <a:rPr lang="en-US" sz="2800" b="1" baseline="0" dirty="0">
                <a:latin typeface="Cambria" pitchFamily="18" charset="0"/>
                <a:cs typeface="Calibri" pitchFamily="34" charset="0"/>
              </a:rPr>
              <a:t> Outlines</a:t>
            </a:r>
            <a:endParaRPr lang="en-US" sz="2800" b="1" dirty="0">
              <a:latin typeface="Cambria" pitchFamily="18" charset="0"/>
              <a:cs typeface="Calibri" pitchFamily="34" charset="0"/>
            </a:endParaRPr>
          </a:p>
        </p:txBody>
      </p:sp>
      <p:grpSp>
        <p:nvGrpSpPr>
          <p:cNvPr id="42" name="Group 41"/>
          <p:cNvGrpSpPr/>
          <p:nvPr/>
        </p:nvGrpSpPr>
        <p:grpSpPr>
          <a:xfrm>
            <a:off x="1600200" y="1676400"/>
            <a:ext cx="6553200" cy="539242"/>
            <a:chOff x="0" y="0"/>
            <a:chExt cx="4905034" cy="487112"/>
          </a:xfrm>
          <a:solidFill>
            <a:schemeClr val="accent1">
              <a:lumMod val="50000"/>
            </a:schemeClr>
          </a:solidFill>
        </p:grpSpPr>
        <p:sp>
          <p:nvSpPr>
            <p:cNvPr id="43" name="Rectangle 42"/>
            <p:cNvSpPr/>
            <p:nvPr/>
          </p:nvSpPr>
          <p:spPr>
            <a:xfrm>
              <a:off x="485434" y="1337"/>
              <a:ext cx="4419600" cy="485775"/>
            </a:xfrm>
            <a:prstGeom prst="rect">
              <a:avLst/>
            </a:prstGeom>
            <a:solidFill>
              <a:schemeClr val="accent1">
                <a:lumMod val="50000"/>
              </a:schemeClr>
            </a:solid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cs typeface="Calibri" pitchFamily="34" charset="0"/>
                </a:rPr>
                <a:t>Company Information</a:t>
              </a:r>
              <a:endParaRPr lang="en-US" sz="2400" b="1" dirty="0">
                <a:latin typeface="Cambria" pitchFamily="18" charset="0"/>
                <a:cs typeface="Calibri" pitchFamily="34" charset="0"/>
              </a:endParaRPr>
            </a:p>
          </p:txBody>
        </p:sp>
        <p:sp>
          <p:nvSpPr>
            <p:cNvPr id="44" name="Right Triangle 43"/>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grpSp>
        <p:nvGrpSpPr>
          <p:cNvPr id="51" name="Group 50"/>
          <p:cNvGrpSpPr/>
          <p:nvPr/>
        </p:nvGrpSpPr>
        <p:grpSpPr>
          <a:xfrm>
            <a:off x="2133600" y="2590800"/>
            <a:ext cx="6019800" cy="539242"/>
            <a:chOff x="0" y="0"/>
            <a:chExt cx="4905034" cy="487112"/>
          </a:xfrm>
          <a:solidFill>
            <a:schemeClr val="accent2">
              <a:lumMod val="60000"/>
              <a:lumOff val="40000"/>
            </a:schemeClr>
          </a:solidFill>
        </p:grpSpPr>
        <p:sp>
          <p:nvSpPr>
            <p:cNvPr id="52" name="Rectangle 51"/>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cs typeface="Calibri" pitchFamily="34" charset="0"/>
                </a:rPr>
                <a:t>Major Customers</a:t>
              </a:r>
              <a:endParaRPr lang="en-US" sz="2400" b="1" dirty="0">
                <a:latin typeface="Cambria" pitchFamily="18" charset="0"/>
                <a:cs typeface="Calibri" pitchFamily="34" charset="0"/>
              </a:endParaRPr>
            </a:p>
          </p:txBody>
        </p:sp>
        <p:sp>
          <p:nvSpPr>
            <p:cNvPr id="53" name="Right Triangle 52"/>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grpSp>
        <p:nvGrpSpPr>
          <p:cNvPr id="54" name="Group 53"/>
          <p:cNvGrpSpPr/>
          <p:nvPr/>
        </p:nvGrpSpPr>
        <p:grpSpPr>
          <a:xfrm>
            <a:off x="2667000" y="3581400"/>
            <a:ext cx="5486400" cy="539242"/>
            <a:chOff x="0" y="0"/>
            <a:chExt cx="4905034" cy="487112"/>
          </a:xfrm>
          <a:solidFill>
            <a:schemeClr val="accent3">
              <a:lumMod val="60000"/>
              <a:lumOff val="40000"/>
            </a:schemeClr>
          </a:solidFill>
        </p:grpSpPr>
        <p:sp>
          <p:nvSpPr>
            <p:cNvPr id="55" name="Rectangle 54"/>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cs typeface="Calibri" pitchFamily="34" charset="0"/>
                </a:rPr>
                <a:t>Operating Performance</a:t>
              </a:r>
              <a:endParaRPr lang="en-US" sz="2400" b="1" dirty="0">
                <a:latin typeface="Cambria" pitchFamily="18" charset="0"/>
                <a:cs typeface="Calibri" pitchFamily="34" charset="0"/>
              </a:endParaRPr>
            </a:p>
          </p:txBody>
        </p:sp>
        <p:sp>
          <p:nvSpPr>
            <p:cNvPr id="56" name="Right Triangle 55"/>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grpSp>
        <p:nvGrpSpPr>
          <p:cNvPr id="58" name="Group 57"/>
          <p:cNvGrpSpPr/>
          <p:nvPr/>
        </p:nvGrpSpPr>
        <p:grpSpPr>
          <a:xfrm>
            <a:off x="3124200" y="4572000"/>
            <a:ext cx="5029200" cy="539242"/>
            <a:chOff x="0" y="0"/>
            <a:chExt cx="4905034" cy="487112"/>
          </a:xfrm>
          <a:solidFill>
            <a:schemeClr val="accent4">
              <a:lumMod val="75000"/>
            </a:schemeClr>
          </a:solidFill>
        </p:grpSpPr>
        <p:sp>
          <p:nvSpPr>
            <p:cNvPr id="59" name="Rectangle 58"/>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Future Outlook / Challenges</a:t>
              </a:r>
              <a:endParaRPr lang="en-US" sz="2400" b="1" dirty="0">
                <a:latin typeface="Cambria" pitchFamily="18" charset="0"/>
              </a:endParaRPr>
            </a:p>
          </p:txBody>
        </p:sp>
        <p:sp>
          <p:nvSpPr>
            <p:cNvPr id="60" name="Right Triangle 59"/>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grpSp>
        <p:nvGrpSpPr>
          <p:cNvPr id="61" name="Group 60"/>
          <p:cNvGrpSpPr/>
          <p:nvPr/>
        </p:nvGrpSpPr>
        <p:grpSpPr>
          <a:xfrm>
            <a:off x="3505200" y="5486400"/>
            <a:ext cx="4648200" cy="539242"/>
            <a:chOff x="0" y="0"/>
            <a:chExt cx="4905034" cy="487112"/>
          </a:xfrm>
          <a:solidFill>
            <a:schemeClr val="accent1">
              <a:lumMod val="50000"/>
            </a:schemeClr>
          </a:solidFill>
        </p:grpSpPr>
        <p:sp>
          <p:nvSpPr>
            <p:cNvPr id="62" name="Rectangle 61"/>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Question/Answer Session</a:t>
              </a:r>
              <a:endParaRPr lang="en-US" sz="2400" b="1" dirty="0">
                <a:latin typeface="Cambria" pitchFamily="18" charset="0"/>
              </a:endParaRPr>
            </a:p>
          </p:txBody>
        </p:sp>
        <p:sp>
          <p:nvSpPr>
            <p:cNvPr id="63" name="Right Triangle 62"/>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sp>
        <p:nvSpPr>
          <p:cNvPr id="65" name="TextBox 64"/>
          <p:cNvSpPr txBox="1"/>
          <p:nvPr/>
        </p:nvSpPr>
        <p:spPr>
          <a:xfrm>
            <a:off x="1447800" y="1905000"/>
            <a:ext cx="304800" cy="369332"/>
          </a:xfrm>
          <a:prstGeom prst="rect">
            <a:avLst/>
          </a:prstGeom>
          <a:noFill/>
        </p:spPr>
        <p:txBody>
          <a:bodyPr wrap="square" rtlCol="0">
            <a:spAutoFit/>
          </a:bodyPr>
          <a:lstStyle/>
          <a:p>
            <a:endParaRPr lang="en-US" dirty="0"/>
          </a:p>
        </p:txBody>
      </p:sp>
      <p:sp>
        <p:nvSpPr>
          <p:cNvPr id="66" name="TextBox 65"/>
          <p:cNvSpPr txBox="1"/>
          <p:nvPr/>
        </p:nvSpPr>
        <p:spPr>
          <a:xfrm>
            <a:off x="1981200" y="2819400"/>
            <a:ext cx="304800" cy="369332"/>
          </a:xfrm>
          <a:prstGeom prst="rect">
            <a:avLst/>
          </a:prstGeom>
          <a:noFill/>
        </p:spPr>
        <p:txBody>
          <a:bodyPr wrap="square" rtlCol="0">
            <a:spAutoFit/>
          </a:bodyPr>
          <a:lstStyle/>
          <a:p>
            <a:endParaRPr lang="en-US" dirty="0"/>
          </a:p>
        </p:txBody>
      </p:sp>
      <p:sp>
        <p:nvSpPr>
          <p:cNvPr id="67" name="TextBox 66"/>
          <p:cNvSpPr txBox="1"/>
          <p:nvPr/>
        </p:nvSpPr>
        <p:spPr>
          <a:xfrm>
            <a:off x="1447800" y="1905000"/>
            <a:ext cx="304800" cy="369332"/>
          </a:xfrm>
          <a:prstGeom prst="rect">
            <a:avLst/>
          </a:prstGeom>
          <a:noFill/>
        </p:spPr>
        <p:txBody>
          <a:bodyPr wrap="square" rtlCol="0">
            <a:spAutoFit/>
          </a:bodyPr>
          <a:lstStyle/>
          <a:p>
            <a:endParaRPr lang="en-US" dirty="0"/>
          </a:p>
        </p:txBody>
      </p:sp>
      <p:sp>
        <p:nvSpPr>
          <p:cNvPr id="72" name="TextBox 71"/>
          <p:cNvSpPr txBox="1"/>
          <p:nvPr/>
        </p:nvSpPr>
        <p:spPr>
          <a:xfrm>
            <a:off x="1524000" y="1828800"/>
            <a:ext cx="304800" cy="369332"/>
          </a:xfrm>
          <a:prstGeom prst="rect">
            <a:avLst/>
          </a:prstGeom>
          <a:noFill/>
        </p:spPr>
        <p:txBody>
          <a:bodyPr wrap="square" rtlCol="0">
            <a:spAutoFit/>
          </a:bodyPr>
          <a:lstStyle/>
          <a:p>
            <a:r>
              <a:rPr lang="en-US" b="1" dirty="0" smtClean="0">
                <a:latin typeface="Cambria" pitchFamily="18" charset="0"/>
              </a:rPr>
              <a:t>1</a:t>
            </a:r>
            <a:endParaRPr lang="en-US" b="1" dirty="0">
              <a:latin typeface="Cambria" pitchFamily="18" charset="0"/>
            </a:endParaRPr>
          </a:p>
        </p:txBody>
      </p:sp>
      <p:sp>
        <p:nvSpPr>
          <p:cNvPr id="73" name="TextBox 72"/>
          <p:cNvSpPr txBox="1"/>
          <p:nvPr/>
        </p:nvSpPr>
        <p:spPr>
          <a:xfrm>
            <a:off x="2057400" y="2743200"/>
            <a:ext cx="304800" cy="369332"/>
          </a:xfrm>
          <a:prstGeom prst="rect">
            <a:avLst/>
          </a:prstGeom>
          <a:noFill/>
        </p:spPr>
        <p:txBody>
          <a:bodyPr wrap="square" rtlCol="0">
            <a:spAutoFit/>
          </a:bodyPr>
          <a:lstStyle/>
          <a:p>
            <a:r>
              <a:rPr lang="en-US" b="1" dirty="0" smtClean="0">
                <a:latin typeface="Cambria" pitchFamily="18" charset="0"/>
              </a:rPr>
              <a:t>2</a:t>
            </a:r>
          </a:p>
        </p:txBody>
      </p:sp>
      <p:sp>
        <p:nvSpPr>
          <p:cNvPr id="74" name="TextBox 73"/>
          <p:cNvSpPr txBox="1"/>
          <p:nvPr/>
        </p:nvSpPr>
        <p:spPr>
          <a:xfrm>
            <a:off x="2971800" y="4724400"/>
            <a:ext cx="304800" cy="369332"/>
          </a:xfrm>
          <a:prstGeom prst="rect">
            <a:avLst/>
          </a:prstGeom>
          <a:noFill/>
        </p:spPr>
        <p:txBody>
          <a:bodyPr wrap="square" rtlCol="0">
            <a:spAutoFit/>
          </a:bodyPr>
          <a:lstStyle/>
          <a:p>
            <a:r>
              <a:rPr lang="en-US" b="1" dirty="0">
                <a:latin typeface="Cambria" pitchFamily="18" charset="0"/>
              </a:rPr>
              <a:t>4</a:t>
            </a:r>
          </a:p>
        </p:txBody>
      </p:sp>
      <p:sp>
        <p:nvSpPr>
          <p:cNvPr id="75" name="TextBox 74"/>
          <p:cNvSpPr txBox="1"/>
          <p:nvPr/>
        </p:nvSpPr>
        <p:spPr>
          <a:xfrm>
            <a:off x="3429000" y="5638800"/>
            <a:ext cx="304800" cy="369332"/>
          </a:xfrm>
          <a:prstGeom prst="rect">
            <a:avLst/>
          </a:prstGeom>
          <a:noFill/>
        </p:spPr>
        <p:txBody>
          <a:bodyPr wrap="square" rtlCol="0">
            <a:spAutoFit/>
          </a:bodyPr>
          <a:lstStyle/>
          <a:p>
            <a:r>
              <a:rPr lang="en-US" b="1" dirty="0">
                <a:latin typeface="Cambria" pitchFamily="18" charset="0"/>
              </a:rPr>
              <a:t>5</a:t>
            </a:r>
          </a:p>
        </p:txBody>
      </p:sp>
      <p:sp>
        <p:nvSpPr>
          <p:cNvPr id="76" name="TextBox 75"/>
          <p:cNvSpPr txBox="1"/>
          <p:nvPr/>
        </p:nvSpPr>
        <p:spPr>
          <a:xfrm>
            <a:off x="2514600" y="3733800"/>
            <a:ext cx="304800" cy="369332"/>
          </a:xfrm>
          <a:prstGeom prst="rect">
            <a:avLst/>
          </a:prstGeom>
          <a:noFill/>
        </p:spPr>
        <p:txBody>
          <a:bodyPr wrap="square" rtlCol="0">
            <a:spAutoFit/>
          </a:bodyPr>
          <a:lstStyle/>
          <a:p>
            <a:r>
              <a:rPr lang="en-US" b="1" dirty="0">
                <a:latin typeface="Cambria" pitchFamily="18" charset="0"/>
              </a:rPr>
              <a:t>3</a:t>
            </a:r>
            <a:endParaRPr lang="en-US" b="1" dirty="0" smtClean="0">
              <a:latin typeface="Cambria" pitchFamily="18" charset="0"/>
            </a:endParaRPr>
          </a:p>
        </p:txBody>
      </p:sp>
    </p:spTree>
  </p:cSld>
  <p:clrMapOvr>
    <a:masterClrMapping/>
  </p:clrMapOvr>
  <p:transition spd="slow">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762000" y="1066800"/>
            <a:ext cx="8153400" cy="5181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Incorporated on July 23, 1970 </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Registered Office</a:t>
            </a:r>
            <a:r>
              <a:rPr lang="en-US" sz="2200" b="1" dirty="0" smtClean="0">
                <a:solidFill>
                  <a:schemeClr val="tx1"/>
                </a:solidFill>
                <a:latin typeface="Cambria" pitchFamily="18" charset="0"/>
              </a:rPr>
              <a:t>: 7/1, E-3, Main Boulevard, Gulberg III, Lahore</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Mills: </a:t>
            </a:r>
          </a:p>
          <a:p>
            <a:pPr marL="1314450" lvl="2" indent="-400050">
              <a:buAutoNum type="romanLcParenBoth"/>
            </a:pPr>
            <a:r>
              <a:rPr lang="en-US" sz="2200" dirty="0" smtClean="0">
                <a:solidFill>
                  <a:schemeClr val="tx1"/>
                </a:solidFill>
                <a:latin typeface="Cambria" pitchFamily="18" charset="0"/>
              </a:rPr>
              <a:t>Unit # 1 &amp; 2 : Aminabad, 8-Km Pindi Road, Chakwal</a:t>
            </a:r>
          </a:p>
          <a:p>
            <a:pPr marL="1314450" lvl="2" indent="-400050">
              <a:buAutoNum type="romanLcParenBoth"/>
            </a:pPr>
            <a:r>
              <a:rPr lang="en-US" sz="2200" dirty="0" smtClean="0">
                <a:solidFill>
                  <a:schemeClr val="tx1"/>
                </a:solidFill>
                <a:latin typeface="Cambria" pitchFamily="18" charset="0"/>
              </a:rPr>
              <a:t> Unit # 3 : 8-Km, Bhaun Road, Chakwal</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Listed on Pakistan Stock Exchange on 1970</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Company Symbol</a:t>
            </a:r>
            <a:r>
              <a:rPr lang="en-US" sz="2200" b="1" dirty="0" smtClean="0">
                <a:solidFill>
                  <a:schemeClr val="tx1"/>
                </a:solidFill>
                <a:latin typeface="Cambria" pitchFamily="18" charset="0"/>
              </a:rPr>
              <a:t>: </a:t>
            </a:r>
            <a:r>
              <a:rPr lang="en-US" sz="2200" b="1" i="1" u="sng" dirty="0" smtClean="0">
                <a:solidFill>
                  <a:schemeClr val="tx1"/>
                </a:solidFill>
                <a:latin typeface="Cambria" pitchFamily="18" charset="0"/>
              </a:rPr>
              <a:t>KOSM</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Member of All Pakistan Textile Mills Association and Lahore Chamber of Commerce</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Auditors</a:t>
            </a:r>
            <a:r>
              <a:rPr lang="en-US" sz="2200" b="1" dirty="0" smtClean="0">
                <a:solidFill>
                  <a:schemeClr val="tx1"/>
                </a:solidFill>
                <a:latin typeface="Cambria" pitchFamily="18" charset="0"/>
              </a:rPr>
              <a:t> : </a:t>
            </a:r>
            <a:r>
              <a:rPr lang="en-US" sz="2200" b="1" u="sng" dirty="0" smtClean="0">
                <a:solidFill>
                  <a:schemeClr val="tx1"/>
                </a:solidFill>
                <a:latin typeface="Cambria" pitchFamily="18" charset="0"/>
              </a:rPr>
              <a:t>M/s. Nasir Javaid Maqsood Imran &amp; Company, Chartered Accountants</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Share Registrar</a:t>
            </a:r>
            <a:r>
              <a:rPr lang="en-US" sz="2200" b="1" dirty="0" smtClean="0">
                <a:solidFill>
                  <a:schemeClr val="tx1"/>
                </a:solidFill>
                <a:latin typeface="Cambria" pitchFamily="18" charset="0"/>
              </a:rPr>
              <a:t> : </a:t>
            </a:r>
            <a:r>
              <a:rPr lang="en-US" sz="2200" b="1" u="sng" dirty="0" smtClean="0">
                <a:solidFill>
                  <a:schemeClr val="tx1"/>
                </a:solidFill>
                <a:latin typeface="Cambria" pitchFamily="18" charset="0"/>
              </a:rPr>
              <a:t>M/s. Corplink (Pvt) Limited</a:t>
            </a:r>
          </a:p>
        </p:txBody>
      </p:sp>
      <p:sp>
        <p:nvSpPr>
          <p:cNvPr id="6" name="Rectangle 5"/>
          <p:cNvSpPr/>
          <p:nvPr/>
        </p:nvSpPr>
        <p:spPr>
          <a:xfrm>
            <a:off x="2209800" y="0"/>
            <a:ext cx="4800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Cambria" pitchFamily="18" charset="0"/>
              </a:rPr>
              <a:t>Company Information</a:t>
            </a:r>
            <a:endParaRPr lang="en-US" sz="2000" b="1" dirty="0">
              <a:solidFill>
                <a:schemeClr val="tx1"/>
              </a:solidFill>
              <a:latin typeface="Cambria" pitchFamily="18" charset="0"/>
            </a:endParaRPr>
          </a:p>
        </p:txBody>
      </p:sp>
    </p:spTree>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85800" y="1143000"/>
            <a:ext cx="7467600" cy="4825434"/>
          </a:xfrm>
          <a:prstGeom prst="rect">
            <a:avLst/>
          </a:prstGeom>
          <a:ln/>
        </p:spPr>
        <p:style>
          <a:lnRef idx="0">
            <a:schemeClr val="accent1"/>
          </a:lnRef>
          <a:fillRef idx="3">
            <a:schemeClr val="accent1"/>
          </a:fillRef>
          <a:effectRef idx="3">
            <a:schemeClr val="accent1"/>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US" sz="2400" b="1" dirty="0" smtClean="0">
                <a:latin typeface="Cambria" pitchFamily="18" charset="0"/>
              </a:rPr>
              <a:t>The Company has started its operations with 12,400 spindles in Unit # 1 and subsequently established 2</a:t>
            </a:r>
            <a:r>
              <a:rPr lang="en-US" sz="2400" b="1" baseline="30000" dirty="0" smtClean="0">
                <a:latin typeface="Cambria" pitchFamily="18" charset="0"/>
              </a:rPr>
              <a:t>nd</a:t>
            </a:r>
            <a:r>
              <a:rPr lang="en-US" sz="2400" b="1" dirty="0" smtClean="0">
                <a:latin typeface="Cambria" pitchFamily="18" charset="0"/>
              </a:rPr>
              <a:t> and 3</a:t>
            </a:r>
            <a:r>
              <a:rPr lang="en-US" sz="2400" b="1" baseline="30000" dirty="0" smtClean="0">
                <a:latin typeface="Cambria" pitchFamily="18" charset="0"/>
              </a:rPr>
              <a:t>rd</a:t>
            </a:r>
            <a:r>
              <a:rPr lang="en-US" sz="2400" b="1" dirty="0" smtClean="0">
                <a:latin typeface="Cambria" pitchFamily="18" charset="0"/>
              </a:rPr>
              <a:t> unit along with enhancing production capacity gradually up to 78,492 spindles. </a:t>
            </a:r>
          </a:p>
          <a:p>
            <a:pPr algn="just"/>
            <a:endParaRPr lang="en-US" sz="2400" b="1" dirty="0" smtClean="0">
              <a:latin typeface="Cambria" pitchFamily="18" charset="0"/>
            </a:endParaRPr>
          </a:p>
          <a:p>
            <a:pPr algn="just"/>
            <a:r>
              <a:rPr lang="en-US" sz="2400" b="1" dirty="0" smtClean="0">
                <a:latin typeface="Cambria" pitchFamily="18" charset="0"/>
              </a:rPr>
              <a:t>The Company supplied to its customers varied type of Yarn, including  30PV, 36PV, 26PV, 40PC, 24PVC etc.</a:t>
            </a:r>
          </a:p>
        </p:txBody>
      </p:sp>
      <p:sp>
        <p:nvSpPr>
          <p:cNvPr id="5" name="Rectangle 4"/>
          <p:cNvSpPr/>
          <p:nvPr/>
        </p:nvSpPr>
        <p:spPr>
          <a:xfrm>
            <a:off x="2057400" y="0"/>
            <a:ext cx="4800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latin typeface="Cambria" pitchFamily="18" charset="0"/>
              </a:rPr>
              <a:t>Company Information</a:t>
            </a:r>
            <a:endParaRPr lang="en-US" sz="2000" b="1" dirty="0">
              <a:solidFill>
                <a:schemeClr val="bg1"/>
              </a:solidFill>
              <a:latin typeface="Cambria" pitchFamily="18" charset="0"/>
            </a:endParaRPr>
          </a:p>
        </p:txBody>
      </p:sp>
    </p:spTree>
  </p:cSld>
  <p:clrMapOvr>
    <a:masterClrMapping/>
  </p:clrMapOvr>
  <p:transition spd="slow">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1650" y="76200"/>
            <a:ext cx="5391150" cy="838200"/>
          </a:xfrm>
          <a:prstGeom prst="rect">
            <a:avLst/>
          </a:prstGeom>
          <a:solidFill>
            <a:schemeClr val="accent5">
              <a:lumMod val="75000"/>
            </a:schemeClr>
          </a:solidFill>
        </p:spPr>
        <p:style>
          <a:lnRef idx="1">
            <a:schemeClr val="accent5"/>
          </a:lnRef>
          <a:fillRef idx="3">
            <a:schemeClr val="accent5"/>
          </a:fillRef>
          <a:effectRef idx="2">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800" b="1" dirty="0" smtClean="0">
                <a:latin typeface="Cambria" pitchFamily="18" charset="0"/>
              </a:rPr>
              <a:t>Major Customers</a:t>
            </a:r>
            <a:endParaRPr lang="en-US" sz="2800" b="1" dirty="0">
              <a:latin typeface="Cambria" pitchFamily="18" charset="0"/>
            </a:endParaRPr>
          </a:p>
        </p:txBody>
      </p:sp>
      <p:sp>
        <p:nvSpPr>
          <p:cNvPr id="8194" name="AutoShape 2" descr="Image result for nishat chunian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8196" name="AutoShape 4" descr="Image result for nishat chunian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34" name="AutoShape 10" descr="Image result for us denim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36" name="AutoShape 12" descr="Image result for us denim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40" name="AutoShape 16" descr="Image result for us apparel textile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6" name="Rectangle 15"/>
          <p:cNvSpPr/>
          <p:nvPr/>
        </p:nvSpPr>
        <p:spPr>
          <a:xfrm>
            <a:off x="838200" y="1066800"/>
            <a:ext cx="7315200" cy="4876800"/>
          </a:xfrm>
          <a:prstGeom prst="rect">
            <a:avLst/>
          </a:prstGeom>
          <a:ln/>
        </p:spPr>
        <p:style>
          <a:lnRef idx="1">
            <a:schemeClr val="accent2"/>
          </a:lnRef>
          <a:fillRef idx="2">
            <a:schemeClr val="accent2"/>
          </a:fillRef>
          <a:effectRef idx="1">
            <a:schemeClr val="accent2"/>
          </a:effectRef>
          <a:fontRef idx="minor">
            <a:schemeClr val="dk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buFont typeface="Arial" pitchFamily="34" charset="0"/>
              <a:buChar char="•"/>
            </a:pPr>
            <a:r>
              <a:rPr lang="en-US" sz="2800" b="1" dirty="0" smtClean="0">
                <a:solidFill>
                  <a:schemeClr val="tx1">
                    <a:lumMod val="85000"/>
                    <a:lumOff val="15000"/>
                  </a:schemeClr>
                </a:solidFill>
                <a:latin typeface="Cambria" pitchFamily="18" charset="0"/>
              </a:rPr>
              <a:t> Best Exports (Private)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Zaman Textile Mills (Private)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Ayesha Spinning Mills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AM Enterprises</a:t>
            </a:r>
          </a:p>
          <a:p>
            <a:pPr algn="just">
              <a:buFont typeface="Arial" pitchFamily="34" charset="0"/>
              <a:buChar char="•"/>
            </a:pPr>
            <a:r>
              <a:rPr lang="en-US" sz="2800" b="1" dirty="0" smtClean="0">
                <a:solidFill>
                  <a:schemeClr val="tx1">
                    <a:lumMod val="85000"/>
                    <a:lumOff val="15000"/>
                  </a:schemeClr>
                </a:solidFill>
                <a:latin typeface="Cambria" pitchFamily="18" charset="0"/>
              </a:rPr>
              <a:t> Ahmed Zubair Textile Mills</a:t>
            </a:r>
          </a:p>
          <a:p>
            <a:pPr algn="just">
              <a:buFont typeface="Arial" pitchFamily="34" charset="0"/>
              <a:buChar char="•"/>
            </a:pPr>
            <a:r>
              <a:rPr lang="en-US" sz="2800" b="1" dirty="0" smtClean="0">
                <a:solidFill>
                  <a:schemeClr val="tx1">
                    <a:lumMod val="85000"/>
                    <a:lumOff val="15000"/>
                  </a:schemeClr>
                </a:solidFill>
                <a:latin typeface="Cambria" pitchFamily="18" charset="0"/>
              </a:rPr>
              <a:t> Al-Karam Fabrics</a:t>
            </a:r>
          </a:p>
          <a:p>
            <a:pPr algn="just">
              <a:buFont typeface="Arial" pitchFamily="34" charset="0"/>
              <a:buChar char="•"/>
            </a:pPr>
            <a:r>
              <a:rPr lang="en-US" sz="2800" b="1" dirty="0" smtClean="0">
                <a:solidFill>
                  <a:schemeClr val="tx1">
                    <a:lumMod val="85000"/>
                    <a:lumOff val="15000"/>
                  </a:schemeClr>
                </a:solidFill>
                <a:latin typeface="Cambria" pitchFamily="18" charset="0"/>
              </a:rPr>
              <a:t> Bismillah Textiles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Mahmood Textile Mills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FM Textile</a:t>
            </a:r>
            <a:endParaRPr lang="en-US" sz="2800" b="1" dirty="0">
              <a:solidFill>
                <a:schemeClr val="tx1">
                  <a:lumMod val="85000"/>
                  <a:lumOff val="15000"/>
                </a:schemeClr>
              </a:solidFill>
              <a:latin typeface="Cambria" pitchFamily="18" charset="0"/>
            </a:endParaRPr>
          </a:p>
        </p:txBody>
      </p:sp>
    </p:spTree>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668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sp>
        <p:nvSpPr>
          <p:cNvPr id="9" name="Rectangle 8"/>
          <p:cNvSpPr/>
          <p:nvPr/>
        </p:nvSpPr>
        <p:spPr>
          <a:xfrm>
            <a:off x="685800" y="1219200"/>
            <a:ext cx="7467600" cy="5029200"/>
          </a:xfrm>
          <a:prstGeom prst="rect">
            <a:avLst/>
          </a:prstGeom>
          <a:ln/>
        </p:spPr>
        <p:style>
          <a:lnRef idx="0">
            <a:schemeClr val="accent1"/>
          </a:lnRef>
          <a:fillRef idx="3">
            <a:schemeClr val="accent1"/>
          </a:fillRef>
          <a:effectRef idx="3">
            <a:schemeClr val="accent1"/>
          </a:effectRef>
          <a:fontRef idx="minor">
            <a:schemeClr val="lt1"/>
          </a:fontRef>
        </p:style>
        <p:txBody>
          <a:bodyPr vert="horz" wrap="square" rtlCol="0" anchor="ctr">
            <a:normAutofit fontScale="92500" lnSpcReduction="1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US" sz="2400" b="1" dirty="0" smtClean="0">
                <a:latin typeface="Cambria" pitchFamily="18" charset="0"/>
              </a:rPr>
              <a:t>Due to outbrea</a:t>
            </a:r>
            <a:r>
              <a:rPr lang="en-US" sz="2400" b="1" dirty="0" smtClean="0">
                <a:latin typeface="Cambria" pitchFamily="18" charset="0"/>
              </a:rPr>
              <a:t>k of Covid-19 pandemic during the year ended June 30, 2020, our industry faced lock down which adversely impacted the economic and industrial performance. Recession in local market has incurred huge financial losses to the industry. Textile industry was already facing various challenges; e.g. high cost to do business, un-consistent Government policies to provide energy at affordable prices, elimination of zero rated status etc. in addition to which Covid-19 caused to be detrimental for business concern.</a:t>
            </a:r>
          </a:p>
          <a:p>
            <a:pPr algn="just"/>
            <a:endParaRPr lang="en-US" sz="2400" b="1" dirty="0" smtClean="0">
              <a:latin typeface="Cambria" pitchFamily="18" charset="0"/>
            </a:endParaRPr>
          </a:p>
          <a:p>
            <a:pPr algn="just"/>
            <a:r>
              <a:rPr lang="en-US" sz="2400" b="1" dirty="0" smtClean="0">
                <a:latin typeface="Cambria" pitchFamily="18" charset="0"/>
              </a:rPr>
              <a:t>To reinforce </a:t>
            </a:r>
            <a:r>
              <a:rPr lang="en-US" sz="2400" b="1" dirty="0" smtClean="0">
                <a:latin typeface="Cambria" pitchFamily="18" charset="0"/>
              </a:rPr>
              <a:t>cash flow t</a:t>
            </a:r>
            <a:r>
              <a:rPr lang="en-US" sz="2400" b="1" dirty="0" smtClean="0">
                <a:latin typeface="Cambria" pitchFamily="18" charset="0"/>
              </a:rPr>
              <a:t>he directors have provided loan of Rs. 33.5 million during </a:t>
            </a:r>
            <a:r>
              <a:rPr lang="en-US" sz="2400" b="1" dirty="0" smtClean="0">
                <a:latin typeface="Cambria" pitchFamily="18" charset="0"/>
              </a:rPr>
              <a:t>the current year and have commitment to </a:t>
            </a:r>
            <a:r>
              <a:rPr lang="en-US" sz="2400" b="1" dirty="0" smtClean="0">
                <a:latin typeface="Cambria" pitchFamily="18" charset="0"/>
              </a:rPr>
              <a:t>provide  their continuous support to bring back the Company on the path of sustainable profitability.</a:t>
            </a:r>
            <a:endParaRPr lang="en-US" sz="2400" b="1" dirty="0">
              <a:latin typeface="Cambria" pitchFamily="18" charset="0"/>
            </a:endParaRPr>
          </a:p>
        </p:txBody>
      </p:sp>
    </p:spTree>
  </p:cSld>
  <p:clrMapOvr>
    <a:masterClrMapping/>
  </p:clrMapOvr>
  <p:transition spd="slow">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3716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graphicFrame>
        <p:nvGraphicFramePr>
          <p:cNvPr id="5" name="Chart 4"/>
          <p:cNvGraphicFramePr/>
          <p:nvPr/>
        </p:nvGraphicFramePr>
        <p:xfrm>
          <a:off x="1371600" y="914400"/>
          <a:ext cx="6705600" cy="45466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133600" y="5562600"/>
            <a:ext cx="5334000" cy="6096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95000"/>
                  </a:schemeClr>
                </a:solidFill>
                <a:latin typeface="Cambria" pitchFamily="18" charset="0"/>
                <a:cs typeface="Arial" pitchFamily="34" charset="0"/>
              </a:rPr>
              <a:t>Actual Production Per Annum </a:t>
            </a:r>
          </a:p>
        </p:txBody>
      </p:sp>
    </p:spTree>
  </p:cSld>
  <p:clrMapOvr>
    <a:masterClrMapping/>
  </p:clrMapOvr>
  <p:transition spd="slow">
    <p:cover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2954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sp>
        <p:nvSpPr>
          <p:cNvPr id="7" name="Rectangle 6"/>
          <p:cNvSpPr/>
          <p:nvPr/>
        </p:nvSpPr>
        <p:spPr>
          <a:xfrm>
            <a:off x="1828800" y="5638800"/>
            <a:ext cx="5334000" cy="6096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95000"/>
                  </a:schemeClr>
                </a:solidFill>
                <a:latin typeface="Cambria" pitchFamily="18" charset="0"/>
                <a:cs typeface="Arial" pitchFamily="34" charset="0"/>
              </a:rPr>
              <a:t>Number of Employees</a:t>
            </a:r>
          </a:p>
        </p:txBody>
      </p:sp>
      <p:graphicFrame>
        <p:nvGraphicFramePr>
          <p:cNvPr id="6" name="Chart 5"/>
          <p:cNvGraphicFramePr/>
          <p:nvPr/>
        </p:nvGraphicFramePr>
        <p:xfrm>
          <a:off x="1295400" y="990600"/>
          <a:ext cx="67056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cover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2954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graphicFrame>
        <p:nvGraphicFramePr>
          <p:cNvPr id="5" name="Chart 4"/>
          <p:cNvGraphicFramePr/>
          <p:nvPr/>
        </p:nvGraphicFramePr>
        <p:xfrm>
          <a:off x="1295400" y="914400"/>
          <a:ext cx="6705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828800" y="5562600"/>
            <a:ext cx="5334000" cy="6096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95000"/>
                  </a:schemeClr>
                </a:solidFill>
                <a:latin typeface="Cambria" pitchFamily="18" charset="0"/>
                <a:cs typeface="Arial" pitchFamily="34" charset="0"/>
              </a:rPr>
              <a:t>Share Price Over the Years</a:t>
            </a:r>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1749</TotalTime>
  <Words>601</Words>
  <Application>Microsoft Office PowerPoint</Application>
  <PresentationFormat>On-screen Show (4:3)</PresentationFormat>
  <Paragraphs>98</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Opulent</vt:lpstr>
      <vt:lpstr>Microsoft Office Excel Worksheet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Question &amp; Answer  Session</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sharjeel-mazhar</dc:creator>
  <cp:lastModifiedBy>Waqas YWM</cp:lastModifiedBy>
  <cp:revision>204</cp:revision>
  <dcterms:created xsi:type="dcterms:W3CDTF">2019-05-29T05:55:42Z</dcterms:created>
  <dcterms:modified xsi:type="dcterms:W3CDTF">2020-12-30T09:28:08Z</dcterms:modified>
</cp:coreProperties>
</file>